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8"/>
  </p:notesMasterIdLst>
  <p:sldIdLst>
    <p:sldId id="256" r:id="rId3"/>
    <p:sldId id="257" r:id="rId4"/>
    <p:sldId id="260" r:id="rId5"/>
    <p:sldId id="261" r:id="rId6"/>
    <p:sldId id="270" r:id="rId7"/>
    <p:sldId id="271" r:id="rId8"/>
    <p:sldId id="276" r:id="rId9"/>
    <p:sldId id="285" r:id="rId10"/>
    <p:sldId id="286" r:id="rId11"/>
    <p:sldId id="278" r:id="rId12"/>
    <p:sldId id="287" r:id="rId13"/>
    <p:sldId id="277" r:id="rId14"/>
    <p:sldId id="288" r:id="rId15"/>
    <p:sldId id="289" r:id="rId16"/>
    <p:sldId id="290" r:id="rId17"/>
    <p:sldId id="291" r:id="rId18"/>
    <p:sldId id="292" r:id="rId19"/>
    <p:sldId id="293" r:id="rId20"/>
    <p:sldId id="294" r:id="rId21"/>
    <p:sldId id="298" r:id="rId22"/>
    <p:sldId id="299" r:id="rId23"/>
    <p:sldId id="300" r:id="rId24"/>
    <p:sldId id="301" r:id="rId25"/>
    <p:sldId id="302"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E896E-F6C0-4BA1-9817-5347F3C5A78F}" type="datetimeFigureOut">
              <a:rPr lang="en-IE" smtClean="0"/>
              <a:t>04/05/2022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C4001A-E188-443B-B49A-3009B50405D7}" type="slidenum">
              <a:rPr lang="en-IE" smtClean="0"/>
              <a:t>‹#›</a:t>
            </a:fld>
            <a:endParaRPr lang="en-IE"/>
          </a:p>
        </p:txBody>
      </p:sp>
    </p:spTree>
    <p:extLst>
      <p:ext uri="{BB962C8B-B14F-4D97-AF65-F5344CB8AC3E}">
        <p14:creationId xmlns:p14="http://schemas.microsoft.com/office/powerpoint/2010/main" val="2174542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31863">
              <a:defRPr>
                <a:solidFill>
                  <a:schemeClr val="tx1"/>
                </a:solidFill>
                <a:latin typeface="Tahoma" panose="020B0604030504040204" pitchFamily="34" charset="0"/>
              </a:defRPr>
            </a:lvl1pPr>
            <a:lvl2pPr marL="742950" indent="-285750" defTabSz="931863">
              <a:defRPr>
                <a:solidFill>
                  <a:schemeClr val="tx1"/>
                </a:solidFill>
                <a:latin typeface="Tahoma" panose="020B0604030504040204" pitchFamily="34" charset="0"/>
              </a:defRPr>
            </a:lvl2pPr>
            <a:lvl3pPr marL="1143000" indent="-228600" defTabSz="931863">
              <a:defRPr>
                <a:solidFill>
                  <a:schemeClr val="tx1"/>
                </a:solidFill>
                <a:latin typeface="Tahoma" panose="020B0604030504040204" pitchFamily="34" charset="0"/>
              </a:defRPr>
            </a:lvl3pPr>
            <a:lvl4pPr marL="1600200" indent="-228600" defTabSz="931863">
              <a:defRPr>
                <a:solidFill>
                  <a:schemeClr val="tx1"/>
                </a:solidFill>
                <a:latin typeface="Tahoma" panose="020B0604030504040204" pitchFamily="34" charset="0"/>
              </a:defRPr>
            </a:lvl4pPr>
            <a:lvl5pPr marL="2057400" indent="-228600" defTabSz="931863">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435AB770-2B63-4B9E-95CE-72C18AB621F2}" type="slidenum">
              <a:rPr lang="en-US" altLang="en-US" smtClean="0">
                <a:latin typeface="Times New Roman" panose="02020603050405020304" pitchFamily="18" charset="0"/>
              </a:rPr>
              <a:pPr/>
              <a:t>5</a:t>
            </a:fld>
            <a:endParaRPr lang="en-US" altLang="en-US" smtClean="0">
              <a:latin typeface="Times New Roman" panose="02020603050405020304" pitchFamily="18" charset="0"/>
            </a:endParaRPr>
          </a:p>
        </p:txBody>
      </p:sp>
      <p:sp>
        <p:nvSpPr>
          <p:cNvPr id="19459"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fld id="{FB8DFC3F-670D-4446-884B-E14C23F611E8}" type="slidenum">
              <a:rPr lang="en-US" altLang="en-US" sz="1200">
                <a:cs typeface="Arial" panose="020B0604020202020204" pitchFamily="34" charset="0"/>
              </a:rPr>
              <a:pPr algn="r"/>
              <a:t>5</a:t>
            </a:fld>
            <a:endParaRPr lang="en-US" altLang="en-US" sz="1200">
              <a:cs typeface="Arial" panose="020B0604020202020204" pitchFamily="34" charset="0"/>
            </a:endParaRPr>
          </a:p>
        </p:txBody>
      </p:sp>
      <p:sp>
        <p:nvSpPr>
          <p:cNvPr id="19460" name="Rectangle 2"/>
          <p:cNvSpPr>
            <a:spLocks noGrp="1" noRot="1" noChangeAspect="1" noChangeArrowheads="1" noTextEdit="1"/>
          </p:cNvSpPr>
          <p:nvPr>
            <p:ph type="sldImg"/>
          </p:nvPr>
        </p:nvSpPr>
        <p:spPr>
          <a:xfrm>
            <a:off x="406400" y="544513"/>
            <a:ext cx="6197600" cy="3486150"/>
          </a:xfrm>
          <a:ln/>
        </p:spPr>
      </p:sp>
      <p:sp>
        <p:nvSpPr>
          <p:cNvPr id="19461" name="Rectangle 3"/>
          <p:cNvSpPr>
            <a:spLocks noGrp="1" noChangeArrowheads="1"/>
          </p:cNvSpPr>
          <p:nvPr>
            <p:ph type="body" idx="1"/>
          </p:nvPr>
        </p:nvSpPr>
        <p:spPr>
          <a:xfrm>
            <a:off x="701675" y="4319588"/>
            <a:ext cx="5607050" cy="4279900"/>
          </a:xfrm>
          <a:noFill/>
        </p:spPr>
        <p:txBody>
          <a:bodyPr/>
          <a:lstStyle/>
          <a:p>
            <a:pPr eaLnBrk="1" hangingPunct="1"/>
            <a:endParaRPr lang="en-US" altLang="en-US" smtClean="0"/>
          </a:p>
        </p:txBody>
      </p:sp>
    </p:spTree>
    <p:extLst>
      <p:ext uri="{BB962C8B-B14F-4D97-AF65-F5344CB8AC3E}">
        <p14:creationId xmlns:p14="http://schemas.microsoft.com/office/powerpoint/2010/main" val="398993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BF282D75-D904-40F8-B168-90C84B7128E0}" type="slidenum">
              <a:rPr lang="en-US" smtClean="0"/>
              <a:pPr/>
              <a:t>15</a:t>
            </a:fld>
            <a:endParaRPr lang="en-US" smtClean="0"/>
          </a:p>
        </p:txBody>
      </p:sp>
      <p:sp>
        <p:nvSpPr>
          <p:cNvPr id="5120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BCC28F8-C778-40AD-87E0-9AF13016716F}" type="slidenum">
              <a:rPr lang="en-US" sz="1200" b="0">
                <a:cs typeface="Arial" charset="0"/>
              </a:rPr>
              <a:pPr algn="r"/>
              <a:t>15</a:t>
            </a:fld>
            <a:endParaRPr lang="en-US" sz="1200" b="0">
              <a:cs typeface="Arial" charset="0"/>
            </a:endParaRPr>
          </a:p>
        </p:txBody>
      </p:sp>
      <p:sp>
        <p:nvSpPr>
          <p:cNvPr id="51204" name="Rectangle 2"/>
          <p:cNvSpPr>
            <a:spLocks noGrp="1" noRot="1" noChangeAspect="1" noChangeArrowheads="1" noTextEdit="1"/>
          </p:cNvSpPr>
          <p:nvPr>
            <p:ph type="sldImg"/>
          </p:nvPr>
        </p:nvSpPr>
        <p:spPr>
          <a:xfrm>
            <a:off x="381000" y="534988"/>
            <a:ext cx="6096000" cy="3429000"/>
          </a:xfrm>
          <a:ln/>
        </p:spPr>
      </p:sp>
      <p:sp>
        <p:nvSpPr>
          <p:cNvPr id="51205" name="Rectangle 3"/>
          <p:cNvSpPr>
            <a:spLocks noGrp="1" noChangeArrowheads="1"/>
          </p:cNvSpPr>
          <p:nvPr>
            <p:ph type="body" idx="1"/>
          </p:nvPr>
        </p:nvSpPr>
        <p:spPr>
          <a:xfrm>
            <a:off x="685800" y="4248150"/>
            <a:ext cx="5486400" cy="4210050"/>
          </a:xfrm>
          <a:noFill/>
          <a:ln/>
        </p:spPr>
        <p:txBody>
          <a:bodyPr/>
          <a:lstStyle/>
          <a:p>
            <a:pPr eaLnBrk="1" hangingPunct="1"/>
            <a:r>
              <a:rPr lang="en-US" smtClean="0"/>
              <a:t>If you wish, you may delete this slide and give the information verbally at the beginning of the next slide.  </a:t>
            </a:r>
          </a:p>
        </p:txBody>
      </p:sp>
    </p:spTree>
    <p:extLst>
      <p:ext uri="{BB962C8B-B14F-4D97-AF65-F5344CB8AC3E}">
        <p14:creationId xmlns:p14="http://schemas.microsoft.com/office/powerpoint/2010/main" val="420750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41569015-C70F-4228-8E6C-519CACF7A96D}" type="slidenum">
              <a:rPr lang="en-US" smtClean="0"/>
              <a:pPr/>
              <a:t>16</a:t>
            </a:fld>
            <a:endParaRPr lang="en-US" smtClean="0"/>
          </a:p>
        </p:txBody>
      </p:sp>
      <p:sp>
        <p:nvSpPr>
          <p:cNvPr id="5222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9470AFE-2CEF-4DA4-93B3-765D87AE6EA0}" type="slidenum">
              <a:rPr lang="en-US" sz="1200" b="0">
                <a:cs typeface="Arial" charset="0"/>
              </a:rPr>
              <a:pPr algn="r"/>
              <a:t>16</a:t>
            </a:fld>
            <a:endParaRPr lang="en-US" sz="1200" b="0">
              <a:cs typeface="Arial" charset="0"/>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027221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BAC15687-001F-421D-9F6B-D8AE5F157406}" type="slidenum">
              <a:rPr lang="en-US" smtClean="0"/>
              <a:pPr/>
              <a:t>17</a:t>
            </a:fld>
            <a:endParaRPr lang="en-US" smtClean="0"/>
          </a:p>
        </p:txBody>
      </p:sp>
      <p:sp>
        <p:nvSpPr>
          <p:cNvPr id="5325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27EE705-2363-4413-A7BE-A7C6B523AA97}" type="slidenum">
              <a:rPr lang="en-US" sz="1200" b="0">
                <a:cs typeface="Arial" charset="0"/>
              </a:rPr>
              <a:pPr algn="r"/>
              <a:t>17</a:t>
            </a:fld>
            <a:endParaRPr lang="en-US" sz="1200" b="0">
              <a:cs typeface="Arial"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872833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F74DFFB8-BC93-48E4-AF43-1FF7A94E7051}" type="slidenum">
              <a:rPr lang="en-US" smtClean="0"/>
              <a:pPr/>
              <a:t>18</a:t>
            </a:fld>
            <a:endParaRPr lang="en-US" smtClean="0"/>
          </a:p>
        </p:txBody>
      </p:sp>
      <p:sp>
        <p:nvSpPr>
          <p:cNvPr id="5427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0AAAE0C-4776-4001-BA4B-5589D8345598}" type="slidenum">
              <a:rPr lang="en-US" sz="1200" b="0">
                <a:cs typeface="Arial" charset="0"/>
              </a:rPr>
              <a:pPr algn="r"/>
              <a:t>18</a:t>
            </a:fld>
            <a:endParaRPr lang="en-US" sz="1200" b="0">
              <a:cs typeface="Arial" charset="0"/>
            </a:endParaRPr>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075516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EE542078-3070-4884-B621-EDD44E93F9A0}" type="slidenum">
              <a:rPr lang="en-US" smtClean="0"/>
              <a:pPr/>
              <a:t>19</a:t>
            </a:fld>
            <a:endParaRPr lang="en-US" smtClean="0"/>
          </a:p>
        </p:txBody>
      </p:sp>
      <p:sp>
        <p:nvSpPr>
          <p:cNvPr id="5529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BB0EF31-F903-428B-8622-A8C8F3574AAE}" type="slidenum">
              <a:rPr lang="en-US" sz="1200" b="0">
                <a:cs typeface="Arial" charset="0"/>
              </a:rPr>
              <a:pPr algn="r"/>
              <a:t>19</a:t>
            </a:fld>
            <a:endParaRPr lang="en-US" sz="1200" b="0">
              <a:cs typeface="Arial"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852516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1EF70B2-A227-4077-9080-89EA84D38BAA}" type="slidenum">
              <a:rPr lang="en-US" smtClean="0"/>
              <a:pPr/>
              <a:t>20</a:t>
            </a:fld>
            <a:endParaRPr lang="en-US" smtClean="0"/>
          </a:p>
        </p:txBody>
      </p:sp>
      <p:sp>
        <p:nvSpPr>
          <p:cNvPr id="5939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E4347F4-F047-49EE-B320-B949CA0BCCA9}" type="slidenum">
              <a:rPr lang="en-US" sz="1200" b="0">
                <a:cs typeface="Arial" charset="0"/>
              </a:rPr>
              <a:pPr algn="r"/>
              <a:t>20</a:t>
            </a:fld>
            <a:endParaRPr lang="en-US" sz="1200" b="0">
              <a:cs typeface="Arial"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310234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B064D89-2EE9-4234-9C50-6FAA8678BCFB}" type="slidenum">
              <a:rPr lang="en-US" smtClean="0"/>
              <a:pPr/>
              <a:t>21</a:t>
            </a:fld>
            <a:endParaRPr lang="en-US" smtClean="0"/>
          </a:p>
        </p:txBody>
      </p:sp>
      <p:sp>
        <p:nvSpPr>
          <p:cNvPr id="6041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67767B8-EB82-49D2-AB93-D5014B21AFFB}" type="slidenum">
              <a:rPr lang="en-US" sz="1200" b="0">
                <a:cs typeface="Arial" charset="0"/>
              </a:rPr>
              <a:pPr algn="r"/>
              <a:t>21</a:t>
            </a:fld>
            <a:endParaRPr lang="en-US" sz="1200" b="0">
              <a:cs typeface="Arial" charset="0"/>
            </a:endParaRPr>
          </a:p>
        </p:txBody>
      </p:sp>
      <p:sp>
        <p:nvSpPr>
          <p:cNvPr id="60420" name="Rectangle 2"/>
          <p:cNvSpPr>
            <a:spLocks noGrp="1" noRot="1" noChangeAspect="1" noChangeArrowheads="1" noTextEdit="1"/>
          </p:cNvSpPr>
          <p:nvPr>
            <p:ph type="sldImg"/>
          </p:nvPr>
        </p:nvSpPr>
        <p:spPr>
          <a:ln/>
        </p:spPr>
      </p:sp>
      <p:sp>
        <p:nvSpPr>
          <p:cNvPr id="60421" name="Rectangle 3"/>
          <p:cNvSpPr>
            <a:spLocks noGrp="1" noChangeArrowheads="1"/>
          </p:cNvSpPr>
          <p:nvPr>
            <p:ph type="body" idx="1"/>
          </p:nvPr>
        </p:nvSpPr>
        <p:spPr>
          <a:noFill/>
          <a:ln/>
        </p:spPr>
        <p:txBody>
          <a:bodyPr/>
          <a:lstStyle/>
          <a:p>
            <a:pPr eaLnBrk="1" hangingPunct="1"/>
            <a:r>
              <a:rPr lang="en-US" dirty="0" smtClean="0"/>
              <a:t>When there’s no tax, the market equilibrium quantity maximizes total surplus.  </a:t>
            </a:r>
          </a:p>
          <a:p>
            <a:pPr eaLnBrk="1" hangingPunct="1"/>
            <a:endParaRPr lang="en-US" dirty="0" smtClean="0"/>
          </a:p>
          <a:p>
            <a:pPr eaLnBrk="1" hangingPunct="1"/>
            <a:r>
              <a:rPr lang="en-US" dirty="0" smtClean="0"/>
              <a:t>The tax causes the price sellers receive to fall, so sellers will supply a smaller quantity, and the new equilibrium quantity falls below the one that maximizes total surplus—hence the DWL. </a:t>
            </a:r>
          </a:p>
          <a:p>
            <a:pPr eaLnBrk="1" hangingPunct="1"/>
            <a:endParaRPr lang="en-US" dirty="0" smtClean="0"/>
          </a:p>
          <a:p>
            <a:pPr eaLnBrk="1" hangingPunct="1"/>
            <a:r>
              <a:rPr lang="en-US" dirty="0" smtClean="0"/>
              <a:t>When supply is inelastic, sellers do not reduce Q much below the surplus-maximizing quantity, so DWL is small.</a:t>
            </a:r>
          </a:p>
        </p:txBody>
      </p:sp>
    </p:spTree>
    <p:extLst>
      <p:ext uri="{BB962C8B-B14F-4D97-AF65-F5344CB8AC3E}">
        <p14:creationId xmlns:p14="http://schemas.microsoft.com/office/powerpoint/2010/main" val="1768018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B69FCF6B-C6C5-4B64-9B67-2D79AB2A6539}" type="slidenum">
              <a:rPr lang="en-US" smtClean="0"/>
              <a:pPr/>
              <a:t>22</a:t>
            </a:fld>
            <a:endParaRPr lang="en-US" smtClean="0"/>
          </a:p>
        </p:txBody>
      </p:sp>
      <p:sp>
        <p:nvSpPr>
          <p:cNvPr id="6144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A67D9EF-1171-4853-B2ED-9C5ABA5F7C14}" type="slidenum">
              <a:rPr lang="en-US" sz="1200" b="0">
                <a:cs typeface="Arial" charset="0"/>
              </a:rPr>
              <a:pPr algn="r"/>
              <a:t>22</a:t>
            </a:fld>
            <a:endParaRPr lang="en-US" sz="1200" b="0">
              <a:cs typeface="Arial"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p:spPr>
        <p:txBody>
          <a:bodyPr/>
          <a:lstStyle/>
          <a:p>
            <a:pPr eaLnBrk="1" hangingPunct="1"/>
            <a:r>
              <a:rPr lang="en-US" smtClean="0"/>
              <a:t>In this graph, the demand curve, equilibrium price, and size of the tax are identical to those in the graph on the preceding slide.  The only thing that’s different is the supply curve here is flatter; as a result, the same size tax as before causes a larger DWL.  </a:t>
            </a:r>
          </a:p>
        </p:txBody>
      </p:sp>
    </p:spTree>
    <p:extLst>
      <p:ext uri="{BB962C8B-B14F-4D97-AF65-F5344CB8AC3E}">
        <p14:creationId xmlns:p14="http://schemas.microsoft.com/office/powerpoint/2010/main" val="298258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715E689-5AC9-4A01-8ED9-690288B78CBA}" type="slidenum">
              <a:rPr lang="en-US" smtClean="0"/>
              <a:pPr/>
              <a:t>23</a:t>
            </a:fld>
            <a:endParaRPr lang="en-US" smtClean="0"/>
          </a:p>
        </p:txBody>
      </p:sp>
      <p:sp>
        <p:nvSpPr>
          <p:cNvPr id="6246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76C24CA-2ABC-437B-91E1-8B793F6DA5E0}" type="slidenum">
              <a:rPr lang="en-US" sz="1200" b="0">
                <a:cs typeface="Arial" charset="0"/>
              </a:rPr>
              <a:pPr algn="r"/>
              <a:t>23</a:t>
            </a:fld>
            <a:endParaRPr lang="en-US" sz="1200" b="0">
              <a:cs typeface="Arial" charset="0"/>
            </a:endParaRPr>
          </a:p>
        </p:txBody>
      </p:sp>
      <p:sp>
        <p:nvSpPr>
          <p:cNvPr id="62468" name="Rectangle 5"/>
          <p:cNvSpPr>
            <a:spLocks noGrp="1" noRot="1" noChangeAspect="1" noChangeArrowheads="1" noTextEdit="1"/>
          </p:cNvSpPr>
          <p:nvPr>
            <p:ph type="sldImg"/>
          </p:nvPr>
        </p:nvSpPr>
        <p:spPr>
          <a:ln/>
        </p:spPr>
      </p:sp>
      <p:sp>
        <p:nvSpPr>
          <p:cNvPr id="62469" name="Rectangle 6"/>
          <p:cNvSpPr>
            <a:spLocks noGrp="1" noChangeArrowheads="1"/>
          </p:cNvSpPr>
          <p:nvPr>
            <p:ph type="body" idx="1"/>
          </p:nvPr>
        </p:nvSpPr>
        <p:spPr>
          <a:noFill/>
          <a:ln/>
        </p:spPr>
        <p:txBody>
          <a:bodyPr/>
          <a:lstStyle/>
          <a:p>
            <a:pPr eaLnBrk="1" hangingPunct="1"/>
            <a:r>
              <a:rPr lang="en-US" smtClean="0"/>
              <a:t>The tax raises the price buyers pay and therefore reduces the quantity demanded.  The equilibrium quantity falls below the surplus-maximizing quantity, but not by much when demand is price-inelastic.  </a:t>
            </a:r>
          </a:p>
        </p:txBody>
      </p:sp>
    </p:spTree>
    <p:extLst>
      <p:ext uri="{BB962C8B-B14F-4D97-AF65-F5344CB8AC3E}">
        <p14:creationId xmlns:p14="http://schemas.microsoft.com/office/powerpoint/2010/main" val="720933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8F84D30-EAAA-47D9-B1C4-540AA5699A8D}" type="slidenum">
              <a:rPr lang="en-US" smtClean="0"/>
              <a:pPr/>
              <a:t>24</a:t>
            </a:fld>
            <a:endParaRPr lang="en-US" smtClean="0"/>
          </a:p>
        </p:txBody>
      </p:sp>
      <p:sp>
        <p:nvSpPr>
          <p:cNvPr id="6349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90D80CF-1E15-48F0-A720-7F892340F854}" type="slidenum">
              <a:rPr lang="en-US" sz="1200" b="0">
                <a:cs typeface="Arial" charset="0"/>
              </a:rPr>
              <a:pPr algn="r"/>
              <a:t>24</a:t>
            </a:fld>
            <a:endParaRPr lang="en-US" sz="1200" b="0">
              <a:cs typeface="Arial" charset="0"/>
            </a:endParaRPr>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p:spPr>
        <p:txBody>
          <a:bodyPr/>
          <a:lstStyle/>
          <a:p>
            <a:pPr eaLnBrk="1" hangingPunct="1"/>
            <a:r>
              <a:rPr lang="en-US" smtClean="0"/>
              <a:t>In this graph, the supply curve, equilibrium price, and size of the tax are identical to those in the graph on the preceding slide.  The only thing that’s different is the demand curve here is flatter; as a result, the same size tax as before causes a larger DWL.  </a:t>
            </a:r>
          </a:p>
          <a:p>
            <a:pPr eaLnBrk="1" hangingPunct="1"/>
            <a:endParaRPr lang="en-US" smtClean="0"/>
          </a:p>
        </p:txBody>
      </p:sp>
    </p:spTree>
    <p:extLst>
      <p:ext uri="{BB962C8B-B14F-4D97-AF65-F5344CB8AC3E}">
        <p14:creationId xmlns:p14="http://schemas.microsoft.com/office/powerpoint/2010/main" val="157296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31863">
              <a:defRPr>
                <a:solidFill>
                  <a:schemeClr val="tx1"/>
                </a:solidFill>
                <a:latin typeface="Tahoma" panose="020B0604030504040204" pitchFamily="34" charset="0"/>
              </a:defRPr>
            </a:lvl1pPr>
            <a:lvl2pPr marL="742950" indent="-285750" defTabSz="931863">
              <a:defRPr>
                <a:solidFill>
                  <a:schemeClr val="tx1"/>
                </a:solidFill>
                <a:latin typeface="Tahoma" panose="020B0604030504040204" pitchFamily="34" charset="0"/>
              </a:defRPr>
            </a:lvl2pPr>
            <a:lvl3pPr marL="1143000" indent="-228600" defTabSz="931863">
              <a:defRPr>
                <a:solidFill>
                  <a:schemeClr val="tx1"/>
                </a:solidFill>
                <a:latin typeface="Tahoma" panose="020B0604030504040204" pitchFamily="34" charset="0"/>
              </a:defRPr>
            </a:lvl3pPr>
            <a:lvl4pPr marL="1600200" indent="-228600" defTabSz="931863">
              <a:defRPr>
                <a:solidFill>
                  <a:schemeClr val="tx1"/>
                </a:solidFill>
                <a:latin typeface="Tahoma" panose="020B0604030504040204" pitchFamily="34" charset="0"/>
              </a:defRPr>
            </a:lvl4pPr>
            <a:lvl5pPr marL="2057400" indent="-228600" defTabSz="931863">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435AB770-2B63-4B9E-95CE-72C18AB621F2}" type="slidenum">
              <a:rPr lang="en-US" altLang="en-US" smtClean="0">
                <a:latin typeface="Times New Roman" panose="02020603050405020304" pitchFamily="18" charset="0"/>
              </a:rPr>
              <a:pPr/>
              <a:t>6</a:t>
            </a:fld>
            <a:endParaRPr lang="en-US" altLang="en-US" smtClean="0">
              <a:latin typeface="Times New Roman" panose="02020603050405020304" pitchFamily="18" charset="0"/>
            </a:endParaRPr>
          </a:p>
        </p:txBody>
      </p:sp>
      <p:sp>
        <p:nvSpPr>
          <p:cNvPr id="19459"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fld id="{FB8DFC3F-670D-4446-884B-E14C23F611E8}" type="slidenum">
              <a:rPr lang="en-US" altLang="en-US" sz="1200">
                <a:cs typeface="Arial" panose="020B0604020202020204" pitchFamily="34" charset="0"/>
              </a:rPr>
              <a:pPr algn="r"/>
              <a:t>6</a:t>
            </a:fld>
            <a:endParaRPr lang="en-US" altLang="en-US" sz="1200">
              <a:cs typeface="Arial" panose="020B0604020202020204" pitchFamily="34" charset="0"/>
            </a:endParaRPr>
          </a:p>
        </p:txBody>
      </p:sp>
      <p:sp>
        <p:nvSpPr>
          <p:cNvPr id="19460" name="Rectangle 2"/>
          <p:cNvSpPr>
            <a:spLocks noGrp="1" noRot="1" noChangeAspect="1" noChangeArrowheads="1" noTextEdit="1"/>
          </p:cNvSpPr>
          <p:nvPr>
            <p:ph type="sldImg"/>
          </p:nvPr>
        </p:nvSpPr>
        <p:spPr>
          <a:xfrm>
            <a:off x="406400" y="544513"/>
            <a:ext cx="6197600" cy="3486150"/>
          </a:xfrm>
          <a:ln/>
        </p:spPr>
      </p:sp>
      <p:sp>
        <p:nvSpPr>
          <p:cNvPr id="19461" name="Rectangle 3"/>
          <p:cNvSpPr>
            <a:spLocks noGrp="1" noChangeArrowheads="1"/>
          </p:cNvSpPr>
          <p:nvPr>
            <p:ph type="body" idx="1"/>
          </p:nvPr>
        </p:nvSpPr>
        <p:spPr>
          <a:xfrm>
            <a:off x="701675" y="4319588"/>
            <a:ext cx="5607050" cy="4279900"/>
          </a:xfrm>
          <a:noFill/>
        </p:spPr>
        <p:txBody>
          <a:bodyPr/>
          <a:lstStyle/>
          <a:p>
            <a:pPr eaLnBrk="1" hangingPunct="1"/>
            <a:endParaRPr lang="en-US" altLang="en-US" smtClean="0"/>
          </a:p>
        </p:txBody>
      </p:sp>
    </p:spTree>
    <p:extLst>
      <p:ext uri="{BB962C8B-B14F-4D97-AF65-F5344CB8AC3E}">
        <p14:creationId xmlns:p14="http://schemas.microsoft.com/office/powerpoint/2010/main" val="144288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31863">
              <a:defRPr>
                <a:solidFill>
                  <a:schemeClr val="tx1"/>
                </a:solidFill>
                <a:latin typeface="Tahoma" panose="020B0604030504040204" pitchFamily="34" charset="0"/>
              </a:defRPr>
            </a:lvl1pPr>
            <a:lvl2pPr marL="742950" indent="-285750" defTabSz="931863">
              <a:defRPr>
                <a:solidFill>
                  <a:schemeClr val="tx1"/>
                </a:solidFill>
                <a:latin typeface="Tahoma" panose="020B0604030504040204" pitchFamily="34" charset="0"/>
              </a:defRPr>
            </a:lvl2pPr>
            <a:lvl3pPr marL="1143000" indent="-228600" defTabSz="931863">
              <a:defRPr>
                <a:solidFill>
                  <a:schemeClr val="tx1"/>
                </a:solidFill>
                <a:latin typeface="Tahoma" panose="020B0604030504040204" pitchFamily="34" charset="0"/>
              </a:defRPr>
            </a:lvl3pPr>
            <a:lvl4pPr marL="1600200" indent="-228600" defTabSz="931863">
              <a:defRPr>
                <a:solidFill>
                  <a:schemeClr val="tx1"/>
                </a:solidFill>
                <a:latin typeface="Tahoma" panose="020B0604030504040204" pitchFamily="34" charset="0"/>
              </a:defRPr>
            </a:lvl4pPr>
            <a:lvl5pPr marL="2057400" indent="-228600" defTabSz="931863">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B8A8DA4B-9979-4830-AA48-EE99EC78DE8D}" type="slidenum">
              <a:rPr lang="en-US" altLang="en-US" smtClean="0">
                <a:latin typeface="Times New Roman" panose="02020603050405020304" pitchFamily="18" charset="0"/>
              </a:rPr>
              <a:pPr/>
              <a:t>8</a:t>
            </a:fld>
            <a:endParaRPr lang="en-US" altLang="en-US" smtClean="0">
              <a:latin typeface="Times New Roman" panose="02020603050405020304" pitchFamily="18" charset="0"/>
            </a:endParaRPr>
          </a:p>
        </p:txBody>
      </p:sp>
      <p:sp>
        <p:nvSpPr>
          <p:cNvPr id="87043"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fld id="{AD867FA0-ACA2-47EA-B232-01C70A812C8B}" type="slidenum">
              <a:rPr lang="en-US" altLang="en-US" sz="1200">
                <a:cs typeface="Arial" panose="020B0604020202020204" pitchFamily="34" charset="0"/>
              </a:rPr>
              <a:pPr algn="r"/>
              <a:t>8</a:t>
            </a:fld>
            <a:endParaRPr lang="en-US" altLang="en-US" sz="1200">
              <a:cs typeface="Arial" panose="020B0604020202020204" pitchFamily="34" charset="0"/>
            </a:endParaRPr>
          </a:p>
        </p:txBody>
      </p:sp>
      <p:sp>
        <p:nvSpPr>
          <p:cNvPr id="87044" name="Rectangle 2"/>
          <p:cNvSpPr>
            <a:spLocks noGrp="1" noRot="1" noChangeAspect="1" noChangeArrowheads="1" noTextEdit="1"/>
          </p:cNvSpPr>
          <p:nvPr>
            <p:ph type="sldImg"/>
          </p:nvPr>
        </p:nvSpPr>
        <p:spPr>
          <a:xfrm>
            <a:off x="406400" y="544513"/>
            <a:ext cx="6197600" cy="3486150"/>
          </a:xfrm>
          <a:ln/>
        </p:spPr>
      </p:sp>
      <p:sp>
        <p:nvSpPr>
          <p:cNvPr id="87045" name="Rectangle 3"/>
          <p:cNvSpPr>
            <a:spLocks noGrp="1" noChangeArrowheads="1"/>
          </p:cNvSpPr>
          <p:nvPr>
            <p:ph type="body" idx="1"/>
          </p:nvPr>
        </p:nvSpPr>
        <p:spPr>
          <a:xfrm>
            <a:off x="701675" y="4319588"/>
            <a:ext cx="5607050" cy="4279900"/>
          </a:xfrm>
          <a:noFill/>
        </p:spPr>
        <p:txBody>
          <a:bodyPr/>
          <a:lstStyle/>
          <a:p>
            <a:pPr eaLnBrk="1" hangingPunct="1"/>
            <a:endParaRPr lang="en-US" altLang="en-US" smtClean="0"/>
          </a:p>
        </p:txBody>
      </p:sp>
    </p:spTree>
    <p:extLst>
      <p:ext uri="{BB962C8B-B14F-4D97-AF65-F5344CB8AC3E}">
        <p14:creationId xmlns:p14="http://schemas.microsoft.com/office/powerpoint/2010/main" val="176582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31863">
              <a:defRPr>
                <a:solidFill>
                  <a:schemeClr val="tx1"/>
                </a:solidFill>
                <a:latin typeface="Tahoma" panose="020B0604030504040204" pitchFamily="34" charset="0"/>
              </a:defRPr>
            </a:lvl1pPr>
            <a:lvl2pPr marL="742950" indent="-285750" defTabSz="931863">
              <a:defRPr>
                <a:solidFill>
                  <a:schemeClr val="tx1"/>
                </a:solidFill>
                <a:latin typeface="Tahoma" panose="020B0604030504040204" pitchFamily="34" charset="0"/>
              </a:defRPr>
            </a:lvl2pPr>
            <a:lvl3pPr marL="1143000" indent="-228600" defTabSz="931863">
              <a:defRPr>
                <a:solidFill>
                  <a:schemeClr val="tx1"/>
                </a:solidFill>
                <a:latin typeface="Tahoma" panose="020B0604030504040204" pitchFamily="34" charset="0"/>
              </a:defRPr>
            </a:lvl3pPr>
            <a:lvl4pPr marL="1600200" indent="-228600" defTabSz="931863">
              <a:defRPr>
                <a:solidFill>
                  <a:schemeClr val="tx1"/>
                </a:solidFill>
                <a:latin typeface="Tahoma" panose="020B0604030504040204" pitchFamily="34" charset="0"/>
              </a:defRPr>
            </a:lvl4pPr>
            <a:lvl5pPr marL="2057400" indent="-228600" defTabSz="931863">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B8A8DA4B-9979-4830-AA48-EE99EC78DE8D}" type="slidenum">
              <a:rPr lang="en-US" altLang="en-US" smtClean="0">
                <a:latin typeface="Times New Roman" panose="02020603050405020304" pitchFamily="18" charset="0"/>
              </a:rPr>
              <a:pPr/>
              <a:t>9</a:t>
            </a:fld>
            <a:endParaRPr lang="en-US" altLang="en-US" smtClean="0">
              <a:latin typeface="Times New Roman" panose="02020603050405020304" pitchFamily="18" charset="0"/>
            </a:endParaRPr>
          </a:p>
        </p:txBody>
      </p:sp>
      <p:sp>
        <p:nvSpPr>
          <p:cNvPr id="87043"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fld id="{AD867FA0-ACA2-47EA-B232-01C70A812C8B}" type="slidenum">
              <a:rPr lang="en-US" altLang="en-US" sz="1200">
                <a:cs typeface="Arial" panose="020B0604020202020204" pitchFamily="34" charset="0"/>
              </a:rPr>
              <a:pPr algn="r"/>
              <a:t>9</a:t>
            </a:fld>
            <a:endParaRPr lang="en-US" altLang="en-US" sz="1200">
              <a:cs typeface="Arial" panose="020B0604020202020204" pitchFamily="34" charset="0"/>
            </a:endParaRPr>
          </a:p>
        </p:txBody>
      </p:sp>
      <p:sp>
        <p:nvSpPr>
          <p:cNvPr id="87044" name="Rectangle 2"/>
          <p:cNvSpPr>
            <a:spLocks noGrp="1" noRot="1" noChangeAspect="1" noChangeArrowheads="1" noTextEdit="1"/>
          </p:cNvSpPr>
          <p:nvPr>
            <p:ph type="sldImg"/>
          </p:nvPr>
        </p:nvSpPr>
        <p:spPr>
          <a:xfrm>
            <a:off x="406400" y="544513"/>
            <a:ext cx="6197600" cy="3486150"/>
          </a:xfrm>
          <a:ln/>
        </p:spPr>
      </p:sp>
      <p:sp>
        <p:nvSpPr>
          <p:cNvPr id="87045" name="Rectangle 3"/>
          <p:cNvSpPr>
            <a:spLocks noGrp="1" noChangeArrowheads="1"/>
          </p:cNvSpPr>
          <p:nvPr>
            <p:ph type="body" idx="1"/>
          </p:nvPr>
        </p:nvSpPr>
        <p:spPr>
          <a:xfrm>
            <a:off x="701675" y="4319588"/>
            <a:ext cx="5607050" cy="4279900"/>
          </a:xfrm>
          <a:noFill/>
        </p:spPr>
        <p:txBody>
          <a:bodyPr/>
          <a:lstStyle/>
          <a:p>
            <a:pPr eaLnBrk="1" hangingPunct="1"/>
            <a:endParaRPr lang="en-US" altLang="en-US" smtClean="0"/>
          </a:p>
        </p:txBody>
      </p:sp>
    </p:spTree>
    <p:extLst>
      <p:ext uri="{BB962C8B-B14F-4D97-AF65-F5344CB8AC3E}">
        <p14:creationId xmlns:p14="http://schemas.microsoft.com/office/powerpoint/2010/main" val="308116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31863">
              <a:defRPr>
                <a:solidFill>
                  <a:schemeClr val="tx1"/>
                </a:solidFill>
                <a:latin typeface="Tahoma" panose="020B0604030504040204" pitchFamily="34" charset="0"/>
              </a:defRPr>
            </a:lvl1pPr>
            <a:lvl2pPr marL="742950" indent="-285750" defTabSz="931863">
              <a:defRPr>
                <a:solidFill>
                  <a:schemeClr val="tx1"/>
                </a:solidFill>
                <a:latin typeface="Tahoma" panose="020B0604030504040204" pitchFamily="34" charset="0"/>
              </a:defRPr>
            </a:lvl2pPr>
            <a:lvl3pPr marL="1143000" indent="-228600" defTabSz="931863">
              <a:defRPr>
                <a:solidFill>
                  <a:schemeClr val="tx1"/>
                </a:solidFill>
                <a:latin typeface="Tahoma" panose="020B0604030504040204" pitchFamily="34" charset="0"/>
              </a:defRPr>
            </a:lvl3pPr>
            <a:lvl4pPr marL="1600200" indent="-228600" defTabSz="931863">
              <a:defRPr>
                <a:solidFill>
                  <a:schemeClr val="tx1"/>
                </a:solidFill>
                <a:latin typeface="Tahoma" panose="020B0604030504040204" pitchFamily="34" charset="0"/>
              </a:defRPr>
            </a:lvl4pPr>
            <a:lvl5pPr marL="2057400" indent="-228600" defTabSz="931863">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B8A8DA4B-9979-4830-AA48-EE99EC78DE8D}" type="slidenum">
              <a:rPr lang="en-US" altLang="en-US" smtClean="0">
                <a:latin typeface="Times New Roman" panose="02020603050405020304" pitchFamily="18" charset="0"/>
              </a:rPr>
              <a:pPr/>
              <a:t>10</a:t>
            </a:fld>
            <a:endParaRPr lang="en-US" altLang="en-US" smtClean="0">
              <a:latin typeface="Times New Roman" panose="02020603050405020304" pitchFamily="18" charset="0"/>
            </a:endParaRPr>
          </a:p>
        </p:txBody>
      </p:sp>
      <p:sp>
        <p:nvSpPr>
          <p:cNvPr id="87043"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fld id="{AD867FA0-ACA2-47EA-B232-01C70A812C8B}" type="slidenum">
              <a:rPr lang="en-US" altLang="en-US" sz="1200">
                <a:cs typeface="Arial" panose="020B0604020202020204" pitchFamily="34" charset="0"/>
              </a:rPr>
              <a:pPr algn="r"/>
              <a:t>10</a:t>
            </a:fld>
            <a:endParaRPr lang="en-US" altLang="en-US" sz="1200">
              <a:cs typeface="Arial" panose="020B0604020202020204" pitchFamily="34" charset="0"/>
            </a:endParaRPr>
          </a:p>
        </p:txBody>
      </p:sp>
      <p:sp>
        <p:nvSpPr>
          <p:cNvPr id="87044" name="Rectangle 2"/>
          <p:cNvSpPr>
            <a:spLocks noGrp="1" noRot="1" noChangeAspect="1" noChangeArrowheads="1" noTextEdit="1"/>
          </p:cNvSpPr>
          <p:nvPr>
            <p:ph type="sldImg"/>
          </p:nvPr>
        </p:nvSpPr>
        <p:spPr>
          <a:xfrm>
            <a:off x="406400" y="544513"/>
            <a:ext cx="6197600" cy="3486150"/>
          </a:xfrm>
          <a:ln/>
        </p:spPr>
      </p:sp>
      <p:sp>
        <p:nvSpPr>
          <p:cNvPr id="87045" name="Rectangle 3"/>
          <p:cNvSpPr>
            <a:spLocks noGrp="1" noChangeArrowheads="1"/>
          </p:cNvSpPr>
          <p:nvPr>
            <p:ph type="body" idx="1"/>
          </p:nvPr>
        </p:nvSpPr>
        <p:spPr>
          <a:xfrm>
            <a:off x="701675" y="4319588"/>
            <a:ext cx="5607050" cy="4279900"/>
          </a:xfrm>
          <a:noFill/>
        </p:spPr>
        <p:txBody>
          <a:bodyPr/>
          <a:lstStyle/>
          <a:p>
            <a:pPr eaLnBrk="1" hangingPunct="1"/>
            <a:endParaRPr lang="en-US" altLang="en-US" smtClean="0"/>
          </a:p>
        </p:txBody>
      </p:sp>
    </p:spTree>
    <p:extLst>
      <p:ext uri="{BB962C8B-B14F-4D97-AF65-F5344CB8AC3E}">
        <p14:creationId xmlns:p14="http://schemas.microsoft.com/office/powerpoint/2010/main" val="135670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31863">
              <a:defRPr>
                <a:solidFill>
                  <a:schemeClr val="tx1"/>
                </a:solidFill>
                <a:latin typeface="Tahoma" panose="020B0604030504040204" pitchFamily="34" charset="0"/>
              </a:defRPr>
            </a:lvl1pPr>
            <a:lvl2pPr marL="742950" indent="-285750" defTabSz="931863">
              <a:defRPr>
                <a:solidFill>
                  <a:schemeClr val="tx1"/>
                </a:solidFill>
                <a:latin typeface="Tahoma" panose="020B0604030504040204" pitchFamily="34" charset="0"/>
              </a:defRPr>
            </a:lvl2pPr>
            <a:lvl3pPr marL="1143000" indent="-228600" defTabSz="931863">
              <a:defRPr>
                <a:solidFill>
                  <a:schemeClr val="tx1"/>
                </a:solidFill>
                <a:latin typeface="Tahoma" panose="020B0604030504040204" pitchFamily="34" charset="0"/>
              </a:defRPr>
            </a:lvl3pPr>
            <a:lvl4pPr marL="1600200" indent="-228600" defTabSz="931863">
              <a:defRPr>
                <a:solidFill>
                  <a:schemeClr val="tx1"/>
                </a:solidFill>
                <a:latin typeface="Tahoma" panose="020B0604030504040204" pitchFamily="34" charset="0"/>
              </a:defRPr>
            </a:lvl4pPr>
            <a:lvl5pPr marL="2057400" indent="-228600" defTabSz="931863">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B8A8DA4B-9979-4830-AA48-EE99EC78DE8D}" type="slidenum">
              <a:rPr lang="en-US" altLang="en-US" smtClean="0">
                <a:latin typeface="Times New Roman" panose="02020603050405020304" pitchFamily="18" charset="0"/>
              </a:rPr>
              <a:pPr/>
              <a:t>11</a:t>
            </a:fld>
            <a:endParaRPr lang="en-US" altLang="en-US" smtClean="0">
              <a:latin typeface="Times New Roman" panose="02020603050405020304" pitchFamily="18" charset="0"/>
            </a:endParaRPr>
          </a:p>
        </p:txBody>
      </p:sp>
      <p:sp>
        <p:nvSpPr>
          <p:cNvPr id="87043"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fld id="{AD867FA0-ACA2-47EA-B232-01C70A812C8B}" type="slidenum">
              <a:rPr lang="en-US" altLang="en-US" sz="1200">
                <a:cs typeface="Arial" panose="020B0604020202020204" pitchFamily="34" charset="0"/>
              </a:rPr>
              <a:pPr algn="r"/>
              <a:t>11</a:t>
            </a:fld>
            <a:endParaRPr lang="en-US" altLang="en-US" sz="1200">
              <a:cs typeface="Arial" panose="020B0604020202020204" pitchFamily="34" charset="0"/>
            </a:endParaRPr>
          </a:p>
        </p:txBody>
      </p:sp>
      <p:sp>
        <p:nvSpPr>
          <p:cNvPr id="87044" name="Rectangle 2"/>
          <p:cNvSpPr>
            <a:spLocks noGrp="1" noRot="1" noChangeAspect="1" noChangeArrowheads="1" noTextEdit="1"/>
          </p:cNvSpPr>
          <p:nvPr>
            <p:ph type="sldImg"/>
          </p:nvPr>
        </p:nvSpPr>
        <p:spPr>
          <a:xfrm>
            <a:off x="406400" y="544513"/>
            <a:ext cx="6197600" cy="3486150"/>
          </a:xfrm>
          <a:ln/>
        </p:spPr>
      </p:sp>
      <p:sp>
        <p:nvSpPr>
          <p:cNvPr id="87045" name="Rectangle 3"/>
          <p:cNvSpPr>
            <a:spLocks noGrp="1" noChangeArrowheads="1"/>
          </p:cNvSpPr>
          <p:nvPr>
            <p:ph type="body" idx="1"/>
          </p:nvPr>
        </p:nvSpPr>
        <p:spPr>
          <a:xfrm>
            <a:off x="701675" y="4319588"/>
            <a:ext cx="5607050" cy="4279900"/>
          </a:xfrm>
          <a:noFill/>
        </p:spPr>
        <p:txBody>
          <a:bodyPr/>
          <a:lstStyle/>
          <a:p>
            <a:pPr eaLnBrk="1" hangingPunct="1"/>
            <a:endParaRPr lang="en-US" altLang="en-US" smtClean="0"/>
          </a:p>
        </p:txBody>
      </p:sp>
    </p:spTree>
    <p:extLst>
      <p:ext uri="{BB962C8B-B14F-4D97-AF65-F5344CB8AC3E}">
        <p14:creationId xmlns:p14="http://schemas.microsoft.com/office/powerpoint/2010/main" val="272644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31863">
              <a:defRPr>
                <a:solidFill>
                  <a:schemeClr val="tx1"/>
                </a:solidFill>
                <a:latin typeface="Tahoma" panose="020B0604030504040204" pitchFamily="34" charset="0"/>
              </a:defRPr>
            </a:lvl1pPr>
            <a:lvl2pPr marL="742950" indent="-285750" defTabSz="931863">
              <a:defRPr>
                <a:solidFill>
                  <a:schemeClr val="tx1"/>
                </a:solidFill>
                <a:latin typeface="Tahoma" panose="020B0604030504040204" pitchFamily="34" charset="0"/>
              </a:defRPr>
            </a:lvl2pPr>
            <a:lvl3pPr marL="1143000" indent="-228600" defTabSz="931863">
              <a:defRPr>
                <a:solidFill>
                  <a:schemeClr val="tx1"/>
                </a:solidFill>
                <a:latin typeface="Tahoma" panose="020B0604030504040204" pitchFamily="34" charset="0"/>
              </a:defRPr>
            </a:lvl3pPr>
            <a:lvl4pPr marL="1600200" indent="-228600" defTabSz="931863">
              <a:defRPr>
                <a:solidFill>
                  <a:schemeClr val="tx1"/>
                </a:solidFill>
                <a:latin typeface="Tahoma" panose="020B0604030504040204" pitchFamily="34" charset="0"/>
              </a:defRPr>
            </a:lvl4pPr>
            <a:lvl5pPr marL="2057400" indent="-228600" defTabSz="931863">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B8A8DA4B-9979-4830-AA48-EE99EC78DE8D}" type="slidenum">
              <a:rPr lang="en-US" altLang="en-US" smtClean="0">
                <a:latin typeface="Times New Roman" panose="02020603050405020304" pitchFamily="18" charset="0"/>
              </a:rPr>
              <a:pPr/>
              <a:t>12</a:t>
            </a:fld>
            <a:endParaRPr lang="en-US" altLang="en-US" smtClean="0">
              <a:latin typeface="Times New Roman" panose="02020603050405020304" pitchFamily="18" charset="0"/>
            </a:endParaRPr>
          </a:p>
        </p:txBody>
      </p:sp>
      <p:sp>
        <p:nvSpPr>
          <p:cNvPr id="87043"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fld id="{AD867FA0-ACA2-47EA-B232-01C70A812C8B}" type="slidenum">
              <a:rPr lang="en-US" altLang="en-US" sz="1200">
                <a:cs typeface="Arial" panose="020B0604020202020204" pitchFamily="34" charset="0"/>
              </a:rPr>
              <a:pPr algn="r"/>
              <a:t>12</a:t>
            </a:fld>
            <a:endParaRPr lang="en-US" altLang="en-US" sz="1200">
              <a:cs typeface="Arial" panose="020B0604020202020204" pitchFamily="34" charset="0"/>
            </a:endParaRPr>
          </a:p>
        </p:txBody>
      </p:sp>
      <p:sp>
        <p:nvSpPr>
          <p:cNvPr id="87044" name="Rectangle 2"/>
          <p:cNvSpPr>
            <a:spLocks noGrp="1" noRot="1" noChangeAspect="1" noChangeArrowheads="1" noTextEdit="1"/>
          </p:cNvSpPr>
          <p:nvPr>
            <p:ph type="sldImg"/>
          </p:nvPr>
        </p:nvSpPr>
        <p:spPr>
          <a:xfrm>
            <a:off x="406400" y="544513"/>
            <a:ext cx="6197600" cy="3486150"/>
          </a:xfrm>
          <a:ln/>
        </p:spPr>
      </p:sp>
      <p:sp>
        <p:nvSpPr>
          <p:cNvPr id="87045" name="Rectangle 3"/>
          <p:cNvSpPr>
            <a:spLocks noGrp="1" noChangeArrowheads="1"/>
          </p:cNvSpPr>
          <p:nvPr>
            <p:ph type="body" idx="1"/>
          </p:nvPr>
        </p:nvSpPr>
        <p:spPr>
          <a:xfrm>
            <a:off x="701675" y="4319588"/>
            <a:ext cx="5607050" cy="4279900"/>
          </a:xfrm>
          <a:noFill/>
        </p:spPr>
        <p:txBody>
          <a:bodyPr/>
          <a:lstStyle/>
          <a:p>
            <a:pPr eaLnBrk="1" hangingPunct="1"/>
            <a:endParaRPr lang="en-US" altLang="en-US" smtClean="0"/>
          </a:p>
        </p:txBody>
      </p:sp>
    </p:spTree>
    <p:extLst>
      <p:ext uri="{BB962C8B-B14F-4D97-AF65-F5344CB8AC3E}">
        <p14:creationId xmlns:p14="http://schemas.microsoft.com/office/powerpoint/2010/main" val="3971088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73BD4CFE-A4AD-42B5-A776-A24BBF0F91D3}" type="slidenum">
              <a:rPr lang="en-US" smtClean="0"/>
              <a:pPr/>
              <a:t>13</a:t>
            </a:fld>
            <a:endParaRPr lang="en-US" smtClean="0"/>
          </a:p>
        </p:txBody>
      </p:sp>
      <p:sp>
        <p:nvSpPr>
          <p:cNvPr id="4915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6756FD4-4F7C-49BF-8044-F8CB3C5F53F3}" type="slidenum">
              <a:rPr lang="en-US" sz="1200" b="0">
                <a:cs typeface="Arial" charset="0"/>
              </a:rPr>
              <a:pPr algn="r"/>
              <a:t>13</a:t>
            </a:fld>
            <a:endParaRPr lang="en-US" sz="1200" b="0">
              <a:cs typeface="Arial"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531122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37B4321-D260-4405-BA3E-0D7E8E4BB853}" type="slidenum">
              <a:rPr lang="en-US" smtClean="0"/>
              <a:pPr/>
              <a:t>14</a:t>
            </a:fld>
            <a:endParaRPr lang="en-US" smtClean="0"/>
          </a:p>
        </p:txBody>
      </p:sp>
      <p:sp>
        <p:nvSpPr>
          <p:cNvPr id="5017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52C601A-FA13-4ABB-96EE-0CB3C30AE4DA}" type="slidenum">
              <a:rPr lang="en-US" sz="1200" b="0">
                <a:cs typeface="Arial" charset="0"/>
              </a:rPr>
              <a:pPr algn="r"/>
              <a:t>14</a:t>
            </a:fld>
            <a:endParaRPr lang="en-US" sz="1200" b="0">
              <a:cs typeface="Arial" charset="0"/>
            </a:endParaRPr>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5080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2147483647 h 1912"/>
              <a:gd name="T4" fmla="*/ 0 w 1588"/>
              <a:gd name="T5" fmla="*/ 2147483647 h 1912"/>
              <a:gd name="T6" fmla="*/ 0 w 1588"/>
              <a:gd name="T7" fmla="*/ 2147483647 h 1912"/>
              <a:gd name="T8" fmla="*/ 0 w 1588"/>
              <a:gd name="T9" fmla="*/ 2147483647 h 1912"/>
              <a:gd name="T10" fmla="*/ 0 w 1588"/>
              <a:gd name="T11" fmla="*/ 2147483647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86050"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86051"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a:lvl1pPr>
          </a:lstStyle>
          <a:p>
            <a:fld id="{6A76049A-E46F-428D-B88E-B0711E67231C}" type="slidenum">
              <a:rPr lang="en-US" altLang="en-US"/>
              <a:pPr/>
              <a:t>‹#›</a:t>
            </a:fld>
            <a:endParaRPr lang="en-US" altLang="en-US"/>
          </a:p>
        </p:txBody>
      </p:sp>
      <p:sp>
        <p:nvSpPr>
          <p:cNvPr id="7" name="Rectangle 7"/>
          <p:cNvSpPr>
            <a:spLocks noGrp="1" noChangeArrowheads="1"/>
          </p:cNvSpPr>
          <p:nvPr>
            <p:ph type="dt" sz="quarter" idx="12"/>
          </p:nvPr>
        </p:nvSpPr>
        <p:spPr/>
        <p:txBody>
          <a:bodyPr/>
          <a:lstStyle>
            <a:lvl1pPr>
              <a:defRPr/>
            </a:lvl1pPr>
          </a:lstStyle>
          <a:p>
            <a:pPr>
              <a:defRPr/>
            </a:pPr>
            <a:endParaRPr lang="en-US" altLang="en-US"/>
          </a:p>
        </p:txBody>
      </p:sp>
    </p:spTree>
    <p:extLst>
      <p:ext uri="{BB962C8B-B14F-4D97-AF65-F5344CB8AC3E}">
        <p14:creationId xmlns:p14="http://schemas.microsoft.com/office/powerpoint/2010/main" val="3920961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733B373-7A17-4CEC-BF58-721865ED082F}" type="slidenum">
              <a:rPr lang="en-US" altLang="en-US"/>
              <a:pPr/>
              <a:t>‹#›</a:t>
            </a:fld>
            <a:endParaRPr lang="en-US" altLang="en-US"/>
          </a:p>
        </p:txBody>
      </p:sp>
    </p:spTree>
    <p:extLst>
      <p:ext uri="{BB962C8B-B14F-4D97-AF65-F5344CB8AC3E}">
        <p14:creationId xmlns:p14="http://schemas.microsoft.com/office/powerpoint/2010/main" val="75293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93DAE0E-1689-44E7-9F4F-C88ABD1701F5}" type="slidenum">
              <a:rPr lang="en-US" altLang="en-US"/>
              <a:pPr/>
              <a:t>‹#›</a:t>
            </a:fld>
            <a:endParaRPr lang="en-US" altLang="en-US"/>
          </a:p>
        </p:txBody>
      </p:sp>
    </p:spTree>
    <p:extLst>
      <p:ext uri="{BB962C8B-B14F-4D97-AF65-F5344CB8AC3E}">
        <p14:creationId xmlns:p14="http://schemas.microsoft.com/office/powerpoint/2010/main" val="403928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9525 h 1912"/>
              <a:gd name="T4" fmla="*/ 0 w 1588"/>
              <a:gd name="T5" fmla="*/ 9525 h 1912"/>
              <a:gd name="T6" fmla="*/ 0 w 1588"/>
              <a:gd name="T7" fmla="*/ 95250 h 1912"/>
              <a:gd name="T8" fmla="*/ 0 w 1588"/>
              <a:gd name="T9" fmla="*/ 3035300 h 1912"/>
              <a:gd name="T10" fmla="*/ 0 w 1588"/>
              <a:gd name="T11" fmla="*/ 3035300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4818"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4819"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smtClean="0"/>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smtClean="0"/>
            </a:lvl1pPr>
          </a:lstStyle>
          <a:p>
            <a:pPr>
              <a:defRPr/>
            </a:pPr>
            <a:fld id="{D50B03E5-4D6A-44DB-AA0C-DBB7E9DA349C}" type="slidenum">
              <a:rPr lang="en-US" altLang="en-US"/>
              <a:pPr>
                <a:defRPr/>
              </a:pPr>
              <a:t>‹#›</a:t>
            </a:fld>
            <a:endParaRPr lang="en-US" altLang="en-US"/>
          </a:p>
        </p:txBody>
      </p:sp>
      <p:sp>
        <p:nvSpPr>
          <p:cNvPr id="7" name="Rectangle 7"/>
          <p:cNvSpPr>
            <a:spLocks noGrp="1" noChangeArrowheads="1"/>
          </p:cNvSpPr>
          <p:nvPr>
            <p:ph type="dt" sz="quarter" idx="12"/>
          </p:nvPr>
        </p:nvSpPr>
        <p:spPr/>
        <p:txBody>
          <a:bodyPr/>
          <a:lstStyle>
            <a:lvl1pPr>
              <a:defRPr smtClean="0"/>
            </a:lvl1pPr>
          </a:lstStyle>
          <a:p>
            <a:pPr>
              <a:defRPr/>
            </a:pPr>
            <a:endParaRPr lang="en-US" altLang="en-US"/>
          </a:p>
        </p:txBody>
      </p:sp>
    </p:spTree>
    <p:extLst>
      <p:ext uri="{BB962C8B-B14F-4D97-AF65-F5344CB8AC3E}">
        <p14:creationId xmlns:p14="http://schemas.microsoft.com/office/powerpoint/2010/main" val="502363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BE1F792-8464-421B-83C8-19426AC09135}" type="slidenum">
              <a:rPr lang="en-US" altLang="en-US"/>
              <a:pPr>
                <a:defRPr/>
              </a:pPr>
              <a:t>‹#›</a:t>
            </a:fld>
            <a:endParaRPr lang="en-US" altLang="en-US"/>
          </a:p>
        </p:txBody>
      </p:sp>
    </p:spTree>
    <p:extLst>
      <p:ext uri="{BB962C8B-B14F-4D97-AF65-F5344CB8AC3E}">
        <p14:creationId xmlns:p14="http://schemas.microsoft.com/office/powerpoint/2010/main" val="101361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0870208-1705-41E5-AC95-B4FFF100B000}" type="slidenum">
              <a:rPr lang="en-US" altLang="en-US"/>
              <a:pPr>
                <a:defRPr/>
              </a:pPr>
              <a:t>‹#›</a:t>
            </a:fld>
            <a:endParaRPr lang="en-US" altLang="en-US"/>
          </a:p>
        </p:txBody>
      </p:sp>
    </p:spTree>
    <p:extLst>
      <p:ext uri="{BB962C8B-B14F-4D97-AF65-F5344CB8AC3E}">
        <p14:creationId xmlns:p14="http://schemas.microsoft.com/office/powerpoint/2010/main" val="870760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3BB1472C-97DC-4B4D-8230-1F4D1DF5A331}" type="slidenum">
              <a:rPr lang="en-US" altLang="en-US"/>
              <a:pPr>
                <a:defRPr/>
              </a:pPr>
              <a:t>‹#›</a:t>
            </a:fld>
            <a:endParaRPr lang="en-US" altLang="en-US"/>
          </a:p>
        </p:txBody>
      </p:sp>
    </p:spTree>
    <p:extLst>
      <p:ext uri="{BB962C8B-B14F-4D97-AF65-F5344CB8AC3E}">
        <p14:creationId xmlns:p14="http://schemas.microsoft.com/office/powerpoint/2010/main" val="3571685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0156D562-B48B-4439-AE6F-FCE5FF5633E0}" type="slidenum">
              <a:rPr lang="en-US" altLang="en-US"/>
              <a:pPr>
                <a:defRPr/>
              </a:pPr>
              <a:t>‹#›</a:t>
            </a:fld>
            <a:endParaRPr lang="en-US" altLang="en-US"/>
          </a:p>
        </p:txBody>
      </p:sp>
    </p:spTree>
    <p:extLst>
      <p:ext uri="{BB962C8B-B14F-4D97-AF65-F5344CB8AC3E}">
        <p14:creationId xmlns:p14="http://schemas.microsoft.com/office/powerpoint/2010/main" val="339439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E2F15BF4-D3E7-4F76-A5F6-7D54E24D4641}" type="slidenum">
              <a:rPr lang="en-US" altLang="en-US"/>
              <a:pPr>
                <a:defRPr/>
              </a:pPr>
              <a:t>‹#›</a:t>
            </a:fld>
            <a:endParaRPr lang="en-US" altLang="en-US"/>
          </a:p>
        </p:txBody>
      </p:sp>
    </p:spTree>
    <p:extLst>
      <p:ext uri="{BB962C8B-B14F-4D97-AF65-F5344CB8AC3E}">
        <p14:creationId xmlns:p14="http://schemas.microsoft.com/office/powerpoint/2010/main" val="1989578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363837D2-F40F-4988-BCC3-4E1BD6087EC7}" type="slidenum">
              <a:rPr lang="en-US" altLang="en-US"/>
              <a:pPr>
                <a:defRPr/>
              </a:pPr>
              <a:t>‹#›</a:t>
            </a:fld>
            <a:endParaRPr lang="en-US" altLang="en-US"/>
          </a:p>
        </p:txBody>
      </p:sp>
    </p:spTree>
    <p:extLst>
      <p:ext uri="{BB962C8B-B14F-4D97-AF65-F5344CB8AC3E}">
        <p14:creationId xmlns:p14="http://schemas.microsoft.com/office/powerpoint/2010/main" val="103083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E967940-27F1-484C-8F46-46F1EE84B499}" type="slidenum">
              <a:rPr lang="en-US" altLang="en-US"/>
              <a:pPr>
                <a:defRPr/>
              </a:pPr>
              <a:t>‹#›</a:t>
            </a:fld>
            <a:endParaRPr lang="en-US" altLang="en-US"/>
          </a:p>
        </p:txBody>
      </p:sp>
    </p:spTree>
    <p:extLst>
      <p:ext uri="{BB962C8B-B14F-4D97-AF65-F5344CB8AC3E}">
        <p14:creationId xmlns:p14="http://schemas.microsoft.com/office/powerpoint/2010/main" val="961866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A70FF5D-B60B-44BA-BAC2-6CFEF4815BC5}" type="slidenum">
              <a:rPr lang="en-US" altLang="en-US"/>
              <a:pPr/>
              <a:t>‹#›</a:t>
            </a:fld>
            <a:endParaRPr lang="en-US" altLang="en-US"/>
          </a:p>
        </p:txBody>
      </p:sp>
    </p:spTree>
    <p:extLst>
      <p:ext uri="{BB962C8B-B14F-4D97-AF65-F5344CB8AC3E}">
        <p14:creationId xmlns:p14="http://schemas.microsoft.com/office/powerpoint/2010/main" val="2254438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23B8768-5601-4525-BE99-B6F48CBD8A24}" type="slidenum">
              <a:rPr lang="en-US" altLang="en-US"/>
              <a:pPr>
                <a:defRPr/>
              </a:pPr>
              <a:t>‹#›</a:t>
            </a:fld>
            <a:endParaRPr lang="en-US" altLang="en-US"/>
          </a:p>
        </p:txBody>
      </p:sp>
    </p:spTree>
    <p:extLst>
      <p:ext uri="{BB962C8B-B14F-4D97-AF65-F5344CB8AC3E}">
        <p14:creationId xmlns:p14="http://schemas.microsoft.com/office/powerpoint/2010/main" val="3458996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2C3F5A2-1A45-4AA4-8AEF-45C042901E78}" type="slidenum">
              <a:rPr lang="en-US" altLang="en-US"/>
              <a:pPr>
                <a:defRPr/>
              </a:pPr>
              <a:t>‹#›</a:t>
            </a:fld>
            <a:endParaRPr lang="en-US" altLang="en-US"/>
          </a:p>
        </p:txBody>
      </p:sp>
    </p:spTree>
    <p:extLst>
      <p:ext uri="{BB962C8B-B14F-4D97-AF65-F5344CB8AC3E}">
        <p14:creationId xmlns:p14="http://schemas.microsoft.com/office/powerpoint/2010/main" val="2740711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526EC64-63B2-499C-AB2D-161AD960742A}" type="slidenum">
              <a:rPr lang="en-US" altLang="en-US"/>
              <a:pPr>
                <a:defRPr/>
              </a:pPr>
              <a:t>‹#›</a:t>
            </a:fld>
            <a:endParaRPr lang="en-US" altLang="en-US"/>
          </a:p>
        </p:txBody>
      </p:sp>
    </p:spTree>
    <p:extLst>
      <p:ext uri="{BB962C8B-B14F-4D97-AF65-F5344CB8AC3E}">
        <p14:creationId xmlns:p14="http://schemas.microsoft.com/office/powerpoint/2010/main" val="239981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E4BFBE0-9902-454C-915B-C34BF7672349}" type="slidenum">
              <a:rPr lang="en-US" altLang="en-US"/>
              <a:pPr/>
              <a:t>‹#›</a:t>
            </a:fld>
            <a:endParaRPr lang="en-US" altLang="en-US"/>
          </a:p>
        </p:txBody>
      </p:sp>
    </p:spTree>
    <p:extLst>
      <p:ext uri="{BB962C8B-B14F-4D97-AF65-F5344CB8AC3E}">
        <p14:creationId xmlns:p14="http://schemas.microsoft.com/office/powerpoint/2010/main" val="60414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CEE31614-7FB6-43D0-9315-EDCAC795E804}" type="slidenum">
              <a:rPr lang="en-US" altLang="en-US"/>
              <a:pPr/>
              <a:t>‹#›</a:t>
            </a:fld>
            <a:endParaRPr lang="en-US" altLang="en-US"/>
          </a:p>
        </p:txBody>
      </p:sp>
    </p:spTree>
    <p:extLst>
      <p:ext uri="{BB962C8B-B14F-4D97-AF65-F5344CB8AC3E}">
        <p14:creationId xmlns:p14="http://schemas.microsoft.com/office/powerpoint/2010/main" val="1156546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FE1ABE29-3AF5-4C3A-8BCC-26357303E124}" type="slidenum">
              <a:rPr lang="en-US" altLang="en-US"/>
              <a:pPr/>
              <a:t>‹#›</a:t>
            </a:fld>
            <a:endParaRPr lang="en-US" altLang="en-US"/>
          </a:p>
        </p:txBody>
      </p:sp>
    </p:spTree>
    <p:extLst>
      <p:ext uri="{BB962C8B-B14F-4D97-AF65-F5344CB8AC3E}">
        <p14:creationId xmlns:p14="http://schemas.microsoft.com/office/powerpoint/2010/main" val="449139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0AAC2854-0E1E-4C2E-A860-CADE62D24B5E}" type="slidenum">
              <a:rPr lang="en-US" altLang="en-US"/>
              <a:pPr/>
              <a:t>‹#›</a:t>
            </a:fld>
            <a:endParaRPr lang="en-US" altLang="en-US"/>
          </a:p>
        </p:txBody>
      </p:sp>
    </p:spTree>
    <p:extLst>
      <p:ext uri="{BB962C8B-B14F-4D97-AF65-F5344CB8AC3E}">
        <p14:creationId xmlns:p14="http://schemas.microsoft.com/office/powerpoint/2010/main" val="3866572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D44B2C71-70CE-45F8-B6D1-504BBAD63851}" type="slidenum">
              <a:rPr lang="en-US" altLang="en-US"/>
              <a:pPr/>
              <a:t>‹#›</a:t>
            </a:fld>
            <a:endParaRPr lang="en-US" altLang="en-US"/>
          </a:p>
        </p:txBody>
      </p:sp>
    </p:spTree>
    <p:extLst>
      <p:ext uri="{BB962C8B-B14F-4D97-AF65-F5344CB8AC3E}">
        <p14:creationId xmlns:p14="http://schemas.microsoft.com/office/powerpoint/2010/main" val="4227387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9DB1A2B-7B5D-420A-9D75-F3E55B2FED79}" type="slidenum">
              <a:rPr lang="en-US" altLang="en-US"/>
              <a:pPr/>
              <a:t>‹#›</a:t>
            </a:fld>
            <a:endParaRPr lang="en-US" altLang="en-US"/>
          </a:p>
        </p:txBody>
      </p:sp>
    </p:spTree>
    <p:extLst>
      <p:ext uri="{BB962C8B-B14F-4D97-AF65-F5344CB8AC3E}">
        <p14:creationId xmlns:p14="http://schemas.microsoft.com/office/powerpoint/2010/main" val="84565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578324A6-63F5-4520-97E8-10220442BA85}" type="slidenum">
              <a:rPr lang="en-US" altLang="en-US"/>
              <a:pPr/>
              <a:t>‹#›</a:t>
            </a:fld>
            <a:endParaRPr lang="en-US" altLang="en-US"/>
          </a:p>
        </p:txBody>
      </p:sp>
    </p:spTree>
    <p:extLst>
      <p:ext uri="{BB962C8B-B14F-4D97-AF65-F5344CB8AC3E}">
        <p14:creationId xmlns:p14="http://schemas.microsoft.com/office/powerpoint/2010/main" val="3271970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85027"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85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fld id="{0D0B7844-F1E8-489D-8E0B-D4EDCF088E2E}" type="slidenum">
              <a:rPr lang="en-US" altLang="en-US"/>
              <a:pPr/>
              <a:t>‹#›</a:t>
            </a:fld>
            <a:endParaRPr lang="en-US" altLang="en-US"/>
          </a:p>
        </p:txBody>
      </p:sp>
    </p:spTree>
    <p:extLst>
      <p:ext uri="{BB962C8B-B14F-4D97-AF65-F5344CB8AC3E}">
        <p14:creationId xmlns:p14="http://schemas.microsoft.com/office/powerpoint/2010/main" val="962613900"/>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3795"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379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panose="020B0604020202020204" pitchFamily="34" charset="0"/>
              </a:defRPr>
            </a:lvl1pPr>
          </a:lstStyle>
          <a:p>
            <a:pPr>
              <a:defRPr/>
            </a:pPr>
            <a:fld id="{C2612A35-6C17-4A88-8B25-2E774F2F1E7D}" type="slidenum">
              <a:rPr lang="en-US" altLang="en-US"/>
              <a:pPr>
                <a:defRPr/>
              </a:pPr>
              <a:t>‹#›</a:t>
            </a:fld>
            <a:endParaRPr lang="en-US" altLang="en-US"/>
          </a:p>
        </p:txBody>
      </p:sp>
    </p:spTree>
    <p:extLst>
      <p:ext uri="{BB962C8B-B14F-4D97-AF65-F5344CB8AC3E}">
        <p14:creationId xmlns:p14="http://schemas.microsoft.com/office/powerpoint/2010/main" val="850395570"/>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wmf"/></Relationships>
</file>

<file path=ppt/slides/_rels/slide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6781800" y="2060575"/>
            <a:ext cx="3886200" cy="4953000"/>
          </a:xfrm>
        </p:spPr>
        <p:txBody>
          <a:bodyPr/>
          <a:lstStyle/>
          <a:p>
            <a:pPr algn="ctr" eaLnBrk="1" hangingPunct="1">
              <a:buFontTx/>
              <a:buNone/>
              <a:defRPr/>
            </a:pPr>
            <a:r>
              <a:rPr lang="en-IE" altLang="en-US" sz="3400" u="sng" dirty="0">
                <a:solidFill>
                  <a:schemeClr val="tx2"/>
                </a:solidFill>
                <a:latin typeface="Times New Roman" pitchFamily="18" charset="0"/>
              </a:rPr>
              <a:t>Module:</a:t>
            </a:r>
          </a:p>
          <a:p>
            <a:pPr algn="ctr" eaLnBrk="1" hangingPunct="1">
              <a:buFontTx/>
              <a:buNone/>
              <a:defRPr/>
            </a:pPr>
            <a:r>
              <a:rPr lang="en-IE" altLang="en-US" sz="3800" dirty="0" smtClean="0">
                <a:latin typeface="Times New Roman" pitchFamily="18" charset="0"/>
              </a:rPr>
              <a:t>Microeconomics</a:t>
            </a:r>
            <a:endParaRPr lang="en-IE" altLang="en-US" sz="3800" dirty="0">
              <a:latin typeface="Times New Roman" pitchFamily="18" charset="0"/>
            </a:endParaRPr>
          </a:p>
          <a:p>
            <a:pPr algn="ctr" eaLnBrk="1" hangingPunct="1">
              <a:buFontTx/>
              <a:buNone/>
              <a:defRPr/>
            </a:pPr>
            <a:endParaRPr lang="en-IE" altLang="en-US" sz="2000" dirty="0">
              <a:latin typeface="Times New Roman" pitchFamily="18" charset="0"/>
            </a:endParaRPr>
          </a:p>
          <a:p>
            <a:pPr algn="ctr" eaLnBrk="1" hangingPunct="1">
              <a:buFontTx/>
              <a:buNone/>
              <a:defRPr/>
            </a:pPr>
            <a:r>
              <a:rPr lang="en-IE" altLang="en-US" sz="3400" u="sng" dirty="0">
                <a:solidFill>
                  <a:schemeClr val="tx2"/>
                </a:solidFill>
                <a:latin typeface="Times New Roman" pitchFamily="18" charset="0"/>
              </a:rPr>
              <a:t>Lecturer:</a:t>
            </a:r>
          </a:p>
          <a:p>
            <a:pPr algn="ctr" eaLnBrk="1" hangingPunct="1">
              <a:buFontTx/>
              <a:buNone/>
              <a:defRPr/>
            </a:pPr>
            <a:r>
              <a:rPr lang="en-IE" altLang="en-US" sz="3800" dirty="0" smtClean="0">
                <a:latin typeface="Times New Roman" pitchFamily="18" charset="0"/>
              </a:rPr>
              <a:t>Dr </a:t>
            </a:r>
            <a:r>
              <a:rPr lang="en-IE" altLang="en-US" sz="3800" dirty="0">
                <a:latin typeface="Times New Roman" pitchFamily="18" charset="0"/>
              </a:rPr>
              <a:t>Stephen Weir</a:t>
            </a:r>
            <a:r>
              <a:rPr lang="en-IE" altLang="en-US" sz="4400" dirty="0"/>
              <a:t> </a:t>
            </a:r>
          </a:p>
        </p:txBody>
      </p:sp>
      <p:pic>
        <p:nvPicPr>
          <p:cNvPr id="307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52400"/>
            <a:ext cx="50292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0793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0988" name="Text Box 44"/>
          <p:cNvSpPr txBox="1">
            <a:spLocks noChangeArrowheads="1"/>
          </p:cNvSpPr>
          <p:nvPr/>
        </p:nvSpPr>
        <p:spPr bwMode="auto">
          <a:xfrm>
            <a:off x="2995614" y="2493964"/>
            <a:ext cx="2466975" cy="3530582"/>
          </a:xfrm>
          <a:prstGeom prst="rect">
            <a:avLst/>
          </a:prstGeom>
          <a:noFill/>
          <a:ln w="9525">
            <a:noFill/>
            <a:miter lim="800000"/>
            <a:headEnd/>
            <a:tailEnd/>
          </a:ln>
        </p:spPr>
        <p:txBody>
          <a:bodyPr>
            <a:spAutoFit/>
          </a:bodyPr>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1:  </a:t>
            </a: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Does this effect supply or demand? Answer: </a:t>
            </a:r>
            <a:r>
              <a:rPr lang="en-US" sz="1875" b="1" i="1" dirty="0" smtClean="0">
                <a:latin typeface="Arial"/>
                <a:cs typeface="Arial"/>
              </a:rPr>
              <a:t>Demand</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Which variable does it affect? Answer: </a:t>
            </a:r>
            <a:r>
              <a:rPr lang="en-US" sz="1875" b="1" i="1" dirty="0" smtClean="0">
                <a:latin typeface="Arial"/>
                <a:cs typeface="Arial"/>
              </a:rPr>
              <a:t>Price of related goods (P</a:t>
            </a:r>
            <a:r>
              <a:rPr lang="en-US" sz="1875" b="1" i="1" baseline="-25000" dirty="0" smtClean="0">
                <a:latin typeface="Arial"/>
                <a:cs typeface="Arial"/>
              </a:rPr>
              <a:t>B</a:t>
            </a:r>
            <a:r>
              <a:rPr lang="en-US" sz="1875" b="1" i="1" baseline="-25000" dirty="0" smtClean="0">
                <a:latin typeface="Arial"/>
                <a:cs typeface="Arial"/>
              </a:rPr>
              <a:t>-Z</a:t>
            </a:r>
            <a:r>
              <a:rPr lang="en-US" sz="1875" b="1" i="1" dirty="0" smtClean="0">
                <a:latin typeface="Arial"/>
                <a:cs typeface="Arial"/>
              </a:rPr>
              <a:t>)</a:t>
            </a:r>
            <a:r>
              <a:rPr lang="en-US" sz="1875" dirty="0" smtClean="0">
                <a:latin typeface="Arial"/>
                <a:cs typeface="Arial"/>
              </a:rPr>
              <a:t> </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Is it a shift or movement? Answer</a:t>
            </a:r>
            <a:r>
              <a:rPr lang="en-US" sz="1875" dirty="0">
                <a:latin typeface="Arial"/>
                <a:cs typeface="Arial"/>
              </a:rPr>
              <a:t>: </a:t>
            </a:r>
            <a:r>
              <a:rPr lang="en-US" sz="1875" b="1" i="1" dirty="0" smtClean="0">
                <a:latin typeface="Arial"/>
                <a:cs typeface="Arial"/>
              </a:rPr>
              <a:t>Shift</a:t>
            </a:r>
            <a:endParaRPr lang="en-US" sz="1875" dirty="0">
              <a:latin typeface="Arial"/>
              <a:cs typeface="Arial"/>
            </a:endParaRPr>
          </a:p>
        </p:txBody>
      </p:sp>
      <p:sp>
        <p:nvSpPr>
          <p:cNvPr id="210991" name="Rectangle 47"/>
          <p:cNvSpPr>
            <a:spLocks noChangeArrowheads="1"/>
          </p:cNvSpPr>
          <p:nvPr/>
        </p:nvSpPr>
        <p:spPr bwMode="auto">
          <a:xfrm>
            <a:off x="9227082" y="2321720"/>
            <a:ext cx="2688968" cy="33998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210989" name="Text Box 45"/>
          <p:cNvSpPr txBox="1">
            <a:spLocks noChangeArrowheads="1"/>
          </p:cNvSpPr>
          <p:nvPr/>
        </p:nvSpPr>
        <p:spPr bwMode="auto">
          <a:xfrm>
            <a:off x="9367897" y="2380924"/>
            <a:ext cx="2400300" cy="3213038"/>
          </a:xfrm>
          <a:prstGeom prst="rect">
            <a:avLst/>
          </a:prstGeom>
          <a:noFill/>
          <a:ln w="9525">
            <a:noFill/>
            <a:miter lim="800000"/>
            <a:headEnd/>
            <a:tailEnd/>
          </a:ln>
        </p:spPr>
        <p:txBody>
          <a:bodyPr tIns="102870"/>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2:  </a:t>
            </a:r>
          </a:p>
          <a:p>
            <a:pPr>
              <a:lnSpc>
                <a:spcPct val="105000"/>
              </a:lnSpc>
              <a:spcBef>
                <a:spcPct val="20000"/>
              </a:spcBef>
              <a:buClr>
                <a:srgbClr val="00B85C"/>
              </a:buClr>
              <a:buSzPct val="120000"/>
              <a:buFont typeface="Wingdings" pitchFamily="2" charset="2"/>
              <a:buNone/>
              <a:defRPr/>
            </a:pPr>
            <a:r>
              <a:rPr lang="en-US" sz="1875" dirty="0" smtClean="0">
                <a:latin typeface="Arial"/>
                <a:cs typeface="Arial"/>
              </a:rPr>
              <a:t>Does the demand curve shift left/right? Answer: </a:t>
            </a:r>
            <a:r>
              <a:rPr lang="en-US" sz="1875" b="1" i="1" dirty="0" smtClean="0">
                <a:latin typeface="Arial"/>
                <a:cs typeface="Arial"/>
              </a:rPr>
              <a:t>Demand curve</a:t>
            </a:r>
            <a:r>
              <a:rPr lang="en-US" sz="1875" dirty="0" smtClean="0">
                <a:latin typeface="Arial"/>
                <a:cs typeface="Arial"/>
              </a:rPr>
              <a:t> </a:t>
            </a:r>
            <a:r>
              <a:rPr lang="en-US" sz="1875" dirty="0">
                <a:latin typeface="Arial"/>
                <a:cs typeface="Arial"/>
              </a:rPr>
              <a:t>shifts </a:t>
            </a:r>
            <a:r>
              <a:rPr lang="en-US" sz="1875" u="sng" dirty="0" smtClean="0">
                <a:latin typeface="Arial"/>
                <a:cs typeface="Arial"/>
              </a:rPr>
              <a:t>right</a:t>
            </a:r>
            <a:r>
              <a:rPr lang="en-US" sz="1875" dirty="0">
                <a:latin typeface="Arial"/>
                <a:cs typeface="Arial"/>
              </a:rPr>
              <a:t/>
            </a:r>
            <a:br>
              <a:rPr lang="en-US" sz="1875" dirty="0">
                <a:latin typeface="Arial"/>
                <a:cs typeface="Arial"/>
              </a:rPr>
            </a:br>
            <a:r>
              <a:rPr lang="en-US" sz="1875" dirty="0" smtClean="0">
                <a:latin typeface="Arial"/>
                <a:cs typeface="Arial"/>
              </a:rPr>
              <a:t>(Because the event increases </a:t>
            </a:r>
            <a:r>
              <a:rPr lang="en-US" sz="1875" dirty="0" smtClean="0">
                <a:latin typeface="Arial"/>
                <a:cs typeface="Arial"/>
              </a:rPr>
              <a:t>the ‘taste’ for Irish holidays</a:t>
            </a:r>
            <a:r>
              <a:rPr lang="en-US" sz="1875" dirty="0" smtClean="0">
                <a:latin typeface="Arial"/>
                <a:cs typeface="Arial"/>
              </a:rPr>
              <a:t>, a complement to Irish hotels</a:t>
            </a:r>
            <a:r>
              <a:rPr lang="en-US" sz="1875" dirty="0">
                <a:latin typeface="Arial"/>
                <a:cs typeface="Arial"/>
              </a:rPr>
              <a:t/>
            </a:r>
            <a:br>
              <a:rPr lang="en-US" sz="1875" dirty="0">
                <a:latin typeface="Arial"/>
                <a:cs typeface="Arial"/>
              </a:rPr>
            </a:br>
            <a:endParaRPr lang="en-US" sz="1875" dirty="0">
              <a:latin typeface="Arial"/>
              <a:cs typeface="Arial"/>
            </a:endParaRPr>
          </a:p>
        </p:txBody>
      </p:sp>
      <p:sp>
        <p:nvSpPr>
          <p:cNvPr id="210992" name="Rectangle 48"/>
          <p:cNvSpPr>
            <a:spLocks noChangeArrowheads="1"/>
          </p:cNvSpPr>
          <p:nvPr/>
        </p:nvSpPr>
        <p:spPr bwMode="auto">
          <a:xfrm>
            <a:off x="438732" y="2927042"/>
            <a:ext cx="2339975" cy="21724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grpSp>
        <p:nvGrpSpPr>
          <p:cNvPr id="86023" name="Group 4"/>
          <p:cNvGrpSpPr>
            <a:grpSpLocks/>
          </p:cNvGrpSpPr>
          <p:nvPr/>
        </p:nvGrpSpPr>
        <p:grpSpPr bwMode="auto">
          <a:xfrm>
            <a:off x="5737226" y="1741489"/>
            <a:ext cx="3317875" cy="3106737"/>
            <a:chOff x="2579" y="785"/>
            <a:chExt cx="2786" cy="2441"/>
          </a:xfrm>
        </p:grpSpPr>
        <p:grpSp>
          <p:nvGrpSpPr>
            <p:cNvPr id="86049" name="Group 5"/>
            <p:cNvGrpSpPr>
              <a:grpSpLocks/>
            </p:cNvGrpSpPr>
            <p:nvPr/>
          </p:nvGrpSpPr>
          <p:grpSpPr bwMode="auto">
            <a:xfrm>
              <a:off x="2697" y="1037"/>
              <a:ext cx="2409" cy="2049"/>
              <a:chOff x="1098" y="1361"/>
              <a:chExt cx="2116" cy="2027"/>
            </a:xfrm>
          </p:grpSpPr>
          <p:sp>
            <p:nvSpPr>
              <p:cNvPr id="86052" name="Line 6"/>
              <p:cNvSpPr>
                <a:spLocks noChangeShapeType="1"/>
              </p:cNvSpPr>
              <p:nvPr/>
            </p:nvSpPr>
            <p:spPr bwMode="auto">
              <a:xfrm>
                <a:off x="1102" y="1361"/>
                <a:ext cx="0" cy="2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53" name="Line 7"/>
              <p:cNvSpPr>
                <a:spLocks noChangeShapeType="1"/>
              </p:cNvSpPr>
              <p:nvPr/>
            </p:nvSpPr>
            <p:spPr bwMode="auto">
              <a:xfrm>
                <a:off x="1098" y="3388"/>
                <a:ext cx="21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86050" name="Text Box 8"/>
            <p:cNvSpPr txBox="1">
              <a:spLocks noChangeArrowheads="1"/>
            </p:cNvSpPr>
            <p:nvPr/>
          </p:nvSpPr>
          <p:spPr bwMode="auto">
            <a:xfrm>
              <a:off x="2579" y="785"/>
              <a:ext cx="26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P</a:t>
              </a:r>
            </a:p>
          </p:txBody>
        </p:sp>
        <p:sp>
          <p:nvSpPr>
            <p:cNvPr id="86051" name="Text Box 9"/>
            <p:cNvSpPr txBox="1">
              <a:spLocks noChangeArrowheads="1"/>
            </p:cNvSpPr>
            <p:nvPr/>
          </p:nvSpPr>
          <p:spPr bwMode="auto">
            <a:xfrm>
              <a:off x="5075" y="2936"/>
              <a:ext cx="2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Q</a:t>
              </a:r>
            </a:p>
          </p:txBody>
        </p:sp>
      </p:grpSp>
      <p:grpSp>
        <p:nvGrpSpPr>
          <p:cNvPr id="86024" name="Group 10"/>
          <p:cNvGrpSpPr>
            <a:grpSpLocks/>
          </p:cNvGrpSpPr>
          <p:nvPr/>
        </p:nvGrpSpPr>
        <p:grpSpPr bwMode="auto">
          <a:xfrm>
            <a:off x="6240782" y="1898441"/>
            <a:ext cx="1314719" cy="2580694"/>
            <a:chOff x="3688" y="1170"/>
            <a:chExt cx="1261" cy="1913"/>
          </a:xfrm>
        </p:grpSpPr>
        <p:sp>
          <p:nvSpPr>
            <p:cNvPr id="86047" name="Line 11"/>
            <p:cNvSpPr>
              <a:spLocks noChangeShapeType="1"/>
            </p:cNvSpPr>
            <p:nvPr/>
          </p:nvSpPr>
          <p:spPr bwMode="auto">
            <a:xfrm flipH="1">
              <a:off x="4113" y="1170"/>
              <a:ext cx="836" cy="1650"/>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8" name="Text Box 12"/>
            <p:cNvSpPr txBox="1">
              <a:spLocks noChangeArrowheads="1"/>
            </p:cNvSpPr>
            <p:nvPr/>
          </p:nvSpPr>
          <p:spPr bwMode="auto">
            <a:xfrm>
              <a:off x="3688" y="2773"/>
              <a:ext cx="45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dirty="0">
                  <a:latin typeface="Arial" panose="020B0604020202020204" pitchFamily="34" charset="0"/>
                  <a:cs typeface="Arial" panose="020B0604020202020204" pitchFamily="34" charset="0"/>
                </a:rPr>
                <a:t>S</a:t>
              </a:r>
              <a:r>
                <a:rPr lang="en-US" altLang="en-US" baseline="-25000" dirty="0" smtClean="0">
                  <a:latin typeface="Arial" panose="020B0604020202020204" pitchFamily="34" charset="0"/>
                  <a:cs typeface="Arial" panose="020B0604020202020204" pitchFamily="34" charset="0"/>
                </a:rPr>
                <a:t>1</a:t>
              </a:r>
              <a:endParaRPr lang="en-US" altLang="en-US" baseline="-25000" dirty="0">
                <a:latin typeface="Arial" panose="020B0604020202020204" pitchFamily="34" charset="0"/>
                <a:cs typeface="Arial" panose="020B0604020202020204" pitchFamily="34" charset="0"/>
              </a:endParaRPr>
            </a:p>
          </p:txBody>
        </p:sp>
      </p:grpSp>
      <p:grpSp>
        <p:nvGrpSpPr>
          <p:cNvPr id="86025" name="Group 13"/>
          <p:cNvGrpSpPr>
            <a:grpSpLocks/>
          </p:cNvGrpSpPr>
          <p:nvPr/>
        </p:nvGrpSpPr>
        <p:grpSpPr bwMode="auto">
          <a:xfrm>
            <a:off x="6158905" y="2888926"/>
            <a:ext cx="2853802" cy="1678728"/>
            <a:chOff x="3089" y="1518"/>
            <a:chExt cx="1584" cy="1062"/>
          </a:xfrm>
        </p:grpSpPr>
        <p:sp>
          <p:nvSpPr>
            <p:cNvPr id="86045" name="Line 14"/>
            <p:cNvSpPr>
              <a:spLocks noChangeShapeType="1"/>
            </p:cNvSpPr>
            <p:nvPr/>
          </p:nvSpPr>
          <p:spPr bwMode="auto">
            <a:xfrm flipH="1" flipV="1">
              <a:off x="3089" y="1518"/>
              <a:ext cx="1275" cy="817"/>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6" name="Text Box 15"/>
            <p:cNvSpPr txBox="1">
              <a:spLocks noChangeArrowheads="1"/>
            </p:cNvSpPr>
            <p:nvPr/>
          </p:nvSpPr>
          <p:spPr bwMode="auto">
            <a:xfrm>
              <a:off x="4308" y="2270"/>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dirty="0">
                  <a:latin typeface="Arial" panose="020B0604020202020204" pitchFamily="34" charset="0"/>
                  <a:cs typeface="Arial" panose="020B0604020202020204" pitchFamily="34" charset="0"/>
                </a:rPr>
                <a:t>D</a:t>
              </a:r>
              <a:r>
                <a:rPr lang="en-US" altLang="en-US" baseline="-25000" dirty="0" smtClean="0">
                  <a:latin typeface="Arial" panose="020B0604020202020204" pitchFamily="34" charset="0"/>
                  <a:cs typeface="Arial" panose="020B0604020202020204" pitchFamily="34" charset="0"/>
                </a:rPr>
                <a:t>1</a:t>
              </a:r>
              <a:endParaRPr lang="en-US" altLang="en-US" baseline="-25000" dirty="0">
                <a:latin typeface="Arial" panose="020B0604020202020204" pitchFamily="34" charset="0"/>
                <a:cs typeface="Arial" panose="020B0604020202020204" pitchFamily="34" charset="0"/>
              </a:endParaRPr>
            </a:p>
          </p:txBody>
        </p:sp>
      </p:grpSp>
      <p:grpSp>
        <p:nvGrpSpPr>
          <p:cNvPr id="86026" name="Group 16"/>
          <p:cNvGrpSpPr>
            <a:grpSpLocks/>
          </p:cNvGrpSpPr>
          <p:nvPr/>
        </p:nvGrpSpPr>
        <p:grpSpPr bwMode="auto">
          <a:xfrm>
            <a:off x="5448085" y="3216814"/>
            <a:ext cx="1712997" cy="1773242"/>
            <a:chOff x="2528" y="2139"/>
            <a:chExt cx="1438" cy="1489"/>
          </a:xfrm>
        </p:grpSpPr>
        <p:sp>
          <p:nvSpPr>
            <p:cNvPr id="86043" name="Line 20"/>
            <p:cNvSpPr>
              <a:spLocks noChangeShapeType="1"/>
            </p:cNvSpPr>
            <p:nvPr/>
          </p:nvSpPr>
          <p:spPr bwMode="auto">
            <a:xfrm>
              <a:off x="3793" y="2239"/>
              <a:ext cx="18" cy="1126"/>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2" name="Line 19"/>
            <p:cNvSpPr>
              <a:spLocks noChangeShapeType="1"/>
            </p:cNvSpPr>
            <p:nvPr/>
          </p:nvSpPr>
          <p:spPr bwMode="auto">
            <a:xfrm flipV="1">
              <a:off x="2894" y="2239"/>
              <a:ext cx="89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0" name="Text Box 17"/>
            <p:cNvSpPr txBox="1">
              <a:spLocks noChangeArrowheads="1"/>
            </p:cNvSpPr>
            <p:nvPr/>
          </p:nvSpPr>
          <p:spPr bwMode="auto">
            <a:xfrm>
              <a:off x="2528" y="2139"/>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P</a:t>
              </a:r>
              <a:r>
                <a:rPr lang="en-US" altLang="en-US" b="1" baseline="-25000" dirty="0">
                  <a:latin typeface="Arial" panose="020B0604020202020204" pitchFamily="34" charset="0"/>
                  <a:cs typeface="Arial" panose="020B0604020202020204" pitchFamily="34" charset="0"/>
                </a:rPr>
                <a:t>1</a:t>
              </a:r>
            </a:p>
          </p:txBody>
        </p:sp>
        <p:sp>
          <p:nvSpPr>
            <p:cNvPr id="86041" name="Oval 18"/>
            <p:cNvSpPr>
              <a:spLocks noChangeArrowheads="1"/>
            </p:cNvSpPr>
            <p:nvPr/>
          </p:nvSpPr>
          <p:spPr bwMode="auto">
            <a:xfrm>
              <a:off x="3748" y="2208"/>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44" name="Text Box 21"/>
            <p:cNvSpPr txBox="1">
              <a:spLocks noChangeArrowheads="1"/>
            </p:cNvSpPr>
            <p:nvPr/>
          </p:nvSpPr>
          <p:spPr bwMode="auto">
            <a:xfrm>
              <a:off x="3658" y="3395"/>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1</a:t>
              </a:r>
            </a:p>
          </p:txBody>
        </p:sp>
      </p:grpSp>
      <p:grpSp>
        <p:nvGrpSpPr>
          <p:cNvPr id="7" name="Group 28"/>
          <p:cNvGrpSpPr>
            <a:grpSpLocks/>
          </p:cNvGrpSpPr>
          <p:nvPr/>
        </p:nvGrpSpPr>
        <p:grpSpPr bwMode="auto">
          <a:xfrm>
            <a:off x="6382762" y="2532558"/>
            <a:ext cx="2657741" cy="1362076"/>
            <a:chOff x="3041" y="1418"/>
            <a:chExt cx="2231" cy="1144"/>
          </a:xfrm>
        </p:grpSpPr>
        <p:sp>
          <p:nvSpPr>
            <p:cNvPr id="86038" name="Line 29"/>
            <p:cNvSpPr>
              <a:spLocks noChangeShapeType="1"/>
            </p:cNvSpPr>
            <p:nvPr/>
          </p:nvSpPr>
          <p:spPr bwMode="auto">
            <a:xfrm flipH="1" flipV="1">
              <a:off x="3041" y="1418"/>
              <a:ext cx="1827" cy="101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39" name="Text Box 30"/>
            <p:cNvSpPr txBox="1">
              <a:spLocks noChangeArrowheads="1"/>
            </p:cNvSpPr>
            <p:nvPr/>
          </p:nvSpPr>
          <p:spPr bwMode="auto">
            <a:xfrm>
              <a:off x="4907" y="2252"/>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dirty="0">
                  <a:latin typeface="Arial" panose="020B0604020202020204" pitchFamily="34" charset="0"/>
                  <a:cs typeface="Arial" panose="020B0604020202020204" pitchFamily="34" charset="0"/>
                </a:rPr>
                <a:t>D</a:t>
              </a:r>
              <a:r>
                <a:rPr lang="en-US" altLang="en-US" baseline="-25000" dirty="0" smtClean="0">
                  <a:latin typeface="Arial" panose="020B0604020202020204" pitchFamily="34" charset="0"/>
                  <a:cs typeface="Arial" panose="020B0604020202020204" pitchFamily="34" charset="0"/>
                </a:rPr>
                <a:t>2</a:t>
              </a:r>
              <a:endParaRPr lang="en-US" altLang="en-US" baseline="-25000" dirty="0">
                <a:latin typeface="Arial" panose="020B0604020202020204" pitchFamily="34" charset="0"/>
                <a:cs typeface="Arial" panose="020B0604020202020204" pitchFamily="34" charset="0"/>
              </a:endParaRPr>
            </a:p>
          </p:txBody>
        </p:sp>
      </p:grpSp>
      <p:sp>
        <p:nvSpPr>
          <p:cNvPr id="210979" name="Line 35"/>
          <p:cNvSpPr>
            <a:spLocks noChangeShapeType="1"/>
          </p:cNvSpPr>
          <p:nvPr/>
        </p:nvSpPr>
        <p:spPr bwMode="auto">
          <a:xfrm>
            <a:off x="7659001" y="3668760"/>
            <a:ext cx="484187" cy="0"/>
          </a:xfrm>
          <a:prstGeom prst="line">
            <a:avLst/>
          </a:prstGeom>
          <a:noFill/>
          <a:ln w="57150">
            <a:solidFill>
              <a:srgbClr val="A50021"/>
            </a:solidFill>
            <a:round/>
            <a:headEnd/>
            <a:tailEnd type="triangle" w="lg" len="med"/>
          </a:ln>
          <a:extLst>
            <a:ext uri="{909E8E84-426E-40DD-AFC4-6F175D3DCCD1}">
              <a14:hiddenFill xmlns:a14="http://schemas.microsoft.com/office/drawing/2010/main">
                <a:noFill/>
              </a14:hiddenFill>
            </a:ext>
          </a:extLst>
        </p:spPr>
        <p:txBody>
          <a:bodyPr/>
          <a:lstStyle/>
          <a:p>
            <a:endParaRPr lang="en-IE"/>
          </a:p>
        </p:txBody>
      </p:sp>
      <p:grpSp>
        <p:nvGrpSpPr>
          <p:cNvPr id="8" name="Group 49"/>
          <p:cNvGrpSpPr>
            <a:grpSpLocks/>
          </p:cNvGrpSpPr>
          <p:nvPr/>
        </p:nvGrpSpPr>
        <p:grpSpPr bwMode="auto">
          <a:xfrm>
            <a:off x="5416803" y="2753970"/>
            <a:ext cx="2041166" cy="2198783"/>
            <a:chOff x="2473" y="1449"/>
            <a:chExt cx="1714" cy="2202"/>
          </a:xfrm>
        </p:grpSpPr>
        <p:sp>
          <p:nvSpPr>
            <p:cNvPr id="86033" name="Line 36"/>
            <p:cNvSpPr>
              <a:spLocks noChangeShapeType="1"/>
            </p:cNvSpPr>
            <p:nvPr/>
          </p:nvSpPr>
          <p:spPr bwMode="auto">
            <a:xfrm flipH="1" flipV="1">
              <a:off x="2866" y="1590"/>
              <a:ext cx="1056" cy="2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4" name="Line 37"/>
            <p:cNvSpPr>
              <a:spLocks noChangeShapeType="1"/>
            </p:cNvSpPr>
            <p:nvPr/>
          </p:nvSpPr>
          <p:spPr bwMode="auto">
            <a:xfrm>
              <a:off x="3922" y="1621"/>
              <a:ext cx="30" cy="1754"/>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5" name="Text Box 38"/>
            <p:cNvSpPr txBox="1">
              <a:spLocks noChangeArrowheads="1"/>
            </p:cNvSpPr>
            <p:nvPr/>
          </p:nvSpPr>
          <p:spPr bwMode="auto">
            <a:xfrm>
              <a:off x="2473" y="1449"/>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P</a:t>
              </a:r>
              <a:r>
                <a:rPr lang="en-US" altLang="en-US" b="1" baseline="-25000" dirty="0">
                  <a:latin typeface="Arial" panose="020B0604020202020204" pitchFamily="34" charset="0"/>
                  <a:cs typeface="Arial" panose="020B0604020202020204" pitchFamily="34" charset="0"/>
                </a:rPr>
                <a:t>2</a:t>
              </a:r>
            </a:p>
          </p:txBody>
        </p:sp>
        <p:sp>
          <p:nvSpPr>
            <p:cNvPr id="86036" name="Oval 39"/>
            <p:cNvSpPr>
              <a:spLocks noChangeArrowheads="1"/>
            </p:cNvSpPr>
            <p:nvPr/>
          </p:nvSpPr>
          <p:spPr bwMode="auto">
            <a:xfrm>
              <a:off x="3869" y="1566"/>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37" name="Text Box 40"/>
            <p:cNvSpPr txBox="1">
              <a:spLocks noChangeArrowheads="1"/>
            </p:cNvSpPr>
            <p:nvPr/>
          </p:nvSpPr>
          <p:spPr bwMode="auto">
            <a:xfrm>
              <a:off x="3879" y="3418"/>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2</a:t>
              </a:r>
            </a:p>
          </p:txBody>
        </p:sp>
      </p:grpSp>
      <p:sp>
        <p:nvSpPr>
          <p:cNvPr id="210987" name="Rectangle 43"/>
          <p:cNvSpPr>
            <a:spLocks noGrp="1" noChangeArrowheads="1"/>
          </p:cNvSpPr>
          <p:nvPr>
            <p:ph type="body" idx="4294967295"/>
          </p:nvPr>
        </p:nvSpPr>
        <p:spPr>
          <a:xfrm>
            <a:off x="2992438" y="1516063"/>
            <a:ext cx="2735262" cy="920750"/>
          </a:xfrm>
        </p:spPr>
        <p:txBody>
          <a:bodyPr/>
          <a:lstStyle/>
          <a:p>
            <a:pPr marL="0" indent="0" eaLnBrk="1" hangingPunct="1">
              <a:buNone/>
              <a:defRPr/>
            </a:pPr>
            <a:r>
              <a:rPr lang="en-US" sz="1800" b="1" dirty="0"/>
              <a:t>EVENT:</a:t>
            </a:r>
            <a:r>
              <a:rPr lang="en-US" sz="1800" dirty="0"/>
              <a:t> </a:t>
            </a:r>
            <a:r>
              <a:rPr lang="en-US" sz="1800" dirty="0" smtClean="0"/>
              <a:t>Tourism Ireland launches a ‘Visit Ireland’ promotion globally</a:t>
            </a:r>
            <a:endParaRPr lang="en-US" sz="1800" dirty="0"/>
          </a:p>
        </p:txBody>
      </p:sp>
      <p:sp>
        <p:nvSpPr>
          <p:cNvPr id="210990" name="Text Box 46"/>
          <p:cNvSpPr txBox="1">
            <a:spLocks noChangeArrowheads="1"/>
          </p:cNvSpPr>
          <p:nvPr/>
        </p:nvSpPr>
        <p:spPr bwMode="auto">
          <a:xfrm>
            <a:off x="454477" y="2945371"/>
            <a:ext cx="2308225" cy="1712913"/>
          </a:xfrm>
          <a:prstGeom prst="rect">
            <a:avLst/>
          </a:prstGeom>
          <a:noFill/>
          <a:ln w="9525">
            <a:noFill/>
            <a:miter lim="800000"/>
            <a:headEnd/>
            <a:tailEnd/>
          </a:ln>
        </p:spPr>
        <p:txBody>
          <a:bodyPr tIns="102870"/>
          <a:lstStyle/>
          <a:p>
            <a:pPr>
              <a:lnSpc>
                <a:spcPct val="105000"/>
              </a:lnSpc>
              <a:spcBef>
                <a:spcPct val="20000"/>
              </a:spcBef>
              <a:buClr>
                <a:srgbClr val="00B85C"/>
              </a:buClr>
              <a:buSzPct val="120000"/>
              <a:buFont typeface="Wingdings" pitchFamily="2" charset="2"/>
              <a:buNone/>
              <a:defRPr/>
            </a:pPr>
            <a:r>
              <a:rPr lang="en-US" sz="1725" b="1" dirty="0">
                <a:latin typeface="Arial"/>
                <a:cs typeface="Arial"/>
              </a:rPr>
              <a:t>STEP 3:  </a:t>
            </a:r>
          </a:p>
          <a:p>
            <a:pPr>
              <a:lnSpc>
                <a:spcPct val="105000"/>
              </a:lnSpc>
              <a:spcBef>
                <a:spcPct val="20000"/>
              </a:spcBef>
              <a:buClr>
                <a:srgbClr val="00B85C"/>
              </a:buClr>
              <a:buSzPct val="120000"/>
              <a:buFont typeface="Wingdings" pitchFamily="2" charset="2"/>
              <a:buNone/>
              <a:defRPr/>
            </a:pPr>
            <a:r>
              <a:rPr lang="en-US" sz="1875" dirty="0">
                <a:latin typeface="Arial"/>
                <a:cs typeface="Arial"/>
              </a:rPr>
              <a:t>The shift causes price to </a:t>
            </a:r>
            <a:r>
              <a:rPr lang="en-US" sz="1875" dirty="0" smtClean="0">
                <a:latin typeface="Arial"/>
                <a:cs typeface="Arial"/>
              </a:rPr>
              <a:t>rise </a:t>
            </a:r>
            <a:r>
              <a:rPr lang="en-US" sz="1875" dirty="0">
                <a:latin typeface="Arial"/>
                <a:cs typeface="Arial"/>
              </a:rPr>
              <a:t/>
            </a:r>
            <a:br>
              <a:rPr lang="en-US" sz="1875" dirty="0">
                <a:latin typeface="Arial"/>
                <a:cs typeface="Arial"/>
              </a:rPr>
            </a:br>
            <a:r>
              <a:rPr lang="en-US" sz="1875" dirty="0">
                <a:latin typeface="Arial"/>
                <a:cs typeface="Arial"/>
              </a:rPr>
              <a:t>and quantity to rise</a:t>
            </a:r>
            <a:r>
              <a:rPr lang="en-US" sz="1875" dirty="0" smtClean="0">
                <a:latin typeface="Arial"/>
                <a:cs typeface="Arial"/>
              </a:rPr>
              <a:t>.</a:t>
            </a:r>
          </a:p>
          <a:p>
            <a:pPr>
              <a:lnSpc>
                <a:spcPct val="105000"/>
              </a:lnSpc>
              <a:spcBef>
                <a:spcPct val="20000"/>
              </a:spcBef>
              <a:buClr>
                <a:srgbClr val="00B85C"/>
              </a:buClr>
              <a:buSzPct val="120000"/>
              <a:buFont typeface="Wingdings" pitchFamily="2" charset="2"/>
              <a:buNone/>
              <a:defRPr/>
            </a:pPr>
            <a:r>
              <a:rPr lang="en-US" sz="1875" dirty="0" smtClean="0">
                <a:latin typeface="Arial"/>
                <a:cs typeface="Arial"/>
              </a:rPr>
              <a:t>(Producer is better off)</a:t>
            </a:r>
            <a:endParaRPr lang="en-US" sz="1875" dirty="0">
              <a:latin typeface="Arial"/>
              <a:cs typeface="Arial"/>
            </a:endParaRPr>
          </a:p>
        </p:txBody>
      </p:sp>
      <p:pic>
        <p:nvPicPr>
          <p:cNvPr id="860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2400" y="1084263"/>
            <a:ext cx="1485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p:cNvSpPr txBox="1">
            <a:spLocks/>
          </p:cNvSpPr>
          <p:nvPr/>
        </p:nvSpPr>
        <p:spPr>
          <a:xfrm>
            <a:off x="609600" y="292100"/>
            <a:ext cx="10972800" cy="1053551"/>
          </a:xfrm>
          <a:prstGeom prst="rect">
            <a:avLst/>
          </a:prstGeom>
        </p:spPr>
        <p:txBody>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r>
              <a:rPr lang="en-US" sz="3600" dirty="0"/>
              <a:t>What will be the effect on revenue of a Tourism Ireland promotion?</a:t>
            </a:r>
            <a:endParaRPr lang="en-US" sz="3600" dirty="0"/>
          </a:p>
        </p:txBody>
      </p:sp>
    </p:spTree>
    <p:extLst>
      <p:ext uri="{BB962C8B-B14F-4D97-AF65-F5344CB8AC3E}">
        <p14:creationId xmlns:p14="http://schemas.microsoft.com/office/powerpoint/2010/main" val="16588464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0987">
                                            <p:txEl>
                                              <p:pRg st="0" end="0"/>
                                            </p:txEl>
                                          </p:spTgt>
                                        </p:tgtEl>
                                        <p:attrNameLst>
                                          <p:attrName>style.visibility</p:attrName>
                                        </p:attrNameLst>
                                      </p:cBhvr>
                                      <p:to>
                                        <p:strVal val="visible"/>
                                      </p:to>
                                    </p:set>
                                    <p:animEffect transition="in" filter="wipe(left)">
                                      <p:cBhvr>
                                        <p:cTn id="7" dur="500"/>
                                        <p:tgtEl>
                                          <p:spTgt spid="210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0988">
                                            <p:txEl>
                                              <p:pRg st="0" end="0"/>
                                            </p:txEl>
                                          </p:spTgt>
                                        </p:tgtEl>
                                        <p:attrNameLst>
                                          <p:attrName>style.visibility</p:attrName>
                                        </p:attrNameLst>
                                      </p:cBhvr>
                                      <p:to>
                                        <p:strVal val="visible"/>
                                      </p:to>
                                    </p:set>
                                    <p:animEffect transition="in" filter="wipe(left)">
                                      <p:cBhvr>
                                        <p:cTn id="12" dur="500"/>
                                        <p:tgtEl>
                                          <p:spTgt spid="2109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0988">
                                            <p:txEl>
                                              <p:pRg st="1" end="1"/>
                                            </p:txEl>
                                          </p:spTgt>
                                        </p:tgtEl>
                                        <p:attrNameLst>
                                          <p:attrName>style.visibility</p:attrName>
                                        </p:attrNameLst>
                                      </p:cBhvr>
                                      <p:to>
                                        <p:strVal val="visible"/>
                                      </p:to>
                                    </p:set>
                                    <p:animEffect transition="in" filter="wipe(left)">
                                      <p:cBhvr>
                                        <p:cTn id="17" dur="500"/>
                                        <p:tgtEl>
                                          <p:spTgt spid="2109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0988">
                                            <p:txEl>
                                              <p:pRg st="2" end="2"/>
                                            </p:txEl>
                                          </p:spTgt>
                                        </p:tgtEl>
                                        <p:attrNameLst>
                                          <p:attrName>style.visibility</p:attrName>
                                        </p:attrNameLst>
                                      </p:cBhvr>
                                      <p:to>
                                        <p:strVal val="visible"/>
                                      </p:to>
                                    </p:set>
                                    <p:animEffect transition="in" filter="wipe(left)">
                                      <p:cBhvr>
                                        <p:cTn id="22" dur="500"/>
                                        <p:tgtEl>
                                          <p:spTgt spid="21098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0988">
                                            <p:txEl>
                                              <p:pRg st="3" end="3"/>
                                            </p:txEl>
                                          </p:spTgt>
                                        </p:tgtEl>
                                        <p:attrNameLst>
                                          <p:attrName>style.visibility</p:attrName>
                                        </p:attrNameLst>
                                      </p:cBhvr>
                                      <p:to>
                                        <p:strVal val="visible"/>
                                      </p:to>
                                    </p:set>
                                    <p:animEffect transition="in" filter="wipe(left)">
                                      <p:cBhvr>
                                        <p:cTn id="27" dur="500"/>
                                        <p:tgtEl>
                                          <p:spTgt spid="21098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0991"/>
                                        </p:tgtEl>
                                        <p:attrNameLst>
                                          <p:attrName>style.visibility</p:attrName>
                                        </p:attrNameLst>
                                      </p:cBhvr>
                                      <p:to>
                                        <p:strVal val="visible"/>
                                      </p:to>
                                    </p:set>
                                    <p:animEffect transition="in" filter="fade">
                                      <p:cBhvr>
                                        <p:cTn id="32" dur="500"/>
                                        <p:tgtEl>
                                          <p:spTgt spid="2109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0989">
                                            <p:txEl>
                                              <p:pRg st="0" end="0"/>
                                            </p:txEl>
                                          </p:spTgt>
                                        </p:tgtEl>
                                        <p:attrNameLst>
                                          <p:attrName>style.visibility</p:attrName>
                                        </p:attrNameLst>
                                      </p:cBhvr>
                                      <p:to>
                                        <p:strVal val="visible"/>
                                      </p:to>
                                    </p:set>
                                    <p:animEffect transition="in" filter="wipe(left)">
                                      <p:cBhvr>
                                        <p:cTn id="37" dur="500"/>
                                        <p:tgtEl>
                                          <p:spTgt spid="21098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0989">
                                            <p:txEl>
                                              <p:pRg st="1" end="1"/>
                                            </p:txEl>
                                          </p:spTgt>
                                        </p:tgtEl>
                                        <p:attrNameLst>
                                          <p:attrName>style.visibility</p:attrName>
                                        </p:attrNameLst>
                                      </p:cBhvr>
                                      <p:to>
                                        <p:strVal val="visible"/>
                                      </p:to>
                                    </p:set>
                                    <p:animEffect transition="in" filter="wipe(left)">
                                      <p:cBhvr>
                                        <p:cTn id="42" dur="500"/>
                                        <p:tgtEl>
                                          <p:spTgt spid="210989">
                                            <p:txEl>
                                              <p:pRg st="1" end="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10979"/>
                                        </p:tgtEl>
                                        <p:attrNameLst>
                                          <p:attrName>style.visibility</p:attrName>
                                        </p:attrNameLst>
                                      </p:cBhvr>
                                      <p:to>
                                        <p:strVal val="visible"/>
                                      </p:to>
                                    </p:set>
                                    <p:anim calcmode="lin" valueType="num">
                                      <p:cBhvr>
                                        <p:cTn id="47" dur="500" fill="hold"/>
                                        <p:tgtEl>
                                          <p:spTgt spid="210979"/>
                                        </p:tgtEl>
                                        <p:attrNameLst>
                                          <p:attrName>ppt_x</p:attrName>
                                        </p:attrNameLst>
                                      </p:cBhvr>
                                      <p:tavLst>
                                        <p:tav tm="0">
                                          <p:val>
                                            <p:strVal val="#ppt_x-#ppt_w/2"/>
                                          </p:val>
                                        </p:tav>
                                        <p:tav tm="100000">
                                          <p:val>
                                            <p:strVal val="#ppt_x"/>
                                          </p:val>
                                        </p:tav>
                                      </p:tavLst>
                                    </p:anim>
                                    <p:anim calcmode="lin" valueType="num">
                                      <p:cBhvr>
                                        <p:cTn id="48" dur="500" fill="hold"/>
                                        <p:tgtEl>
                                          <p:spTgt spid="210979"/>
                                        </p:tgtEl>
                                        <p:attrNameLst>
                                          <p:attrName>ppt_y</p:attrName>
                                        </p:attrNameLst>
                                      </p:cBhvr>
                                      <p:tavLst>
                                        <p:tav tm="0">
                                          <p:val>
                                            <p:strVal val="#ppt_y"/>
                                          </p:val>
                                        </p:tav>
                                        <p:tav tm="100000">
                                          <p:val>
                                            <p:strVal val="#ppt_y"/>
                                          </p:val>
                                        </p:tav>
                                      </p:tavLst>
                                    </p:anim>
                                    <p:anim calcmode="lin" valueType="num">
                                      <p:cBhvr>
                                        <p:cTn id="49" dur="500" fill="hold"/>
                                        <p:tgtEl>
                                          <p:spTgt spid="210979"/>
                                        </p:tgtEl>
                                        <p:attrNameLst>
                                          <p:attrName>ppt_w</p:attrName>
                                        </p:attrNameLst>
                                      </p:cBhvr>
                                      <p:tavLst>
                                        <p:tav tm="0">
                                          <p:val>
                                            <p:fltVal val="0"/>
                                          </p:val>
                                        </p:tav>
                                        <p:tav tm="100000">
                                          <p:val>
                                            <p:strVal val="#ppt_w"/>
                                          </p:val>
                                        </p:tav>
                                      </p:tavLst>
                                    </p:anim>
                                    <p:anim calcmode="lin" valueType="num">
                                      <p:cBhvr>
                                        <p:cTn id="50" dur="500" fill="hold"/>
                                        <p:tgtEl>
                                          <p:spTgt spid="210979"/>
                                        </p:tgtEl>
                                        <p:attrNameLst>
                                          <p:attrName>ppt_h</p:attrName>
                                        </p:attrNameLst>
                                      </p:cBhvr>
                                      <p:tavLst>
                                        <p:tav tm="0">
                                          <p:val>
                                            <p:strVal val="#ppt_h"/>
                                          </p:val>
                                        </p:tav>
                                        <p:tav tm="100000">
                                          <p:val>
                                            <p:strVal val="#ppt_h"/>
                                          </p:val>
                                        </p:tav>
                                      </p:tavLst>
                                    </p:anim>
                                  </p:childTnLst>
                                </p:cTn>
                              </p:par>
                            </p:childTnLst>
                          </p:cTn>
                        </p:par>
                        <p:par>
                          <p:cTn id="51" fill="hold" nodeType="afterGroup">
                            <p:stCondLst>
                              <p:cond delay="500"/>
                            </p:stCondLst>
                            <p:childTnLst>
                              <p:par>
                                <p:cTn id="52" presetID="18" presetClass="entr" presetSubtype="1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strips(downLeft)">
                                      <p:cBhvr>
                                        <p:cTn id="54" dur="500"/>
                                        <p:tgtEl>
                                          <p:spTgt spid="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0992"/>
                                        </p:tgtEl>
                                        <p:attrNameLst>
                                          <p:attrName>style.visibility</p:attrName>
                                        </p:attrNameLst>
                                      </p:cBhvr>
                                      <p:to>
                                        <p:strVal val="visible"/>
                                      </p:to>
                                    </p:set>
                                    <p:animEffect transition="in" filter="fade">
                                      <p:cBhvr>
                                        <p:cTn id="59" dur="500"/>
                                        <p:tgtEl>
                                          <p:spTgt spid="210992"/>
                                        </p:tgtEl>
                                      </p:cBhvr>
                                    </p:animEffect>
                                  </p:childTnLst>
                                </p:cTn>
                              </p:par>
                              <p:par>
                                <p:cTn id="60" presetID="10" presetClass="exit" presetSubtype="0" fill="hold" nodeType="withEffect">
                                  <p:stCondLst>
                                    <p:cond delay="0"/>
                                  </p:stCondLst>
                                  <p:childTnLst>
                                    <p:animEffect transition="out" filter="fade">
                                      <p:cBhvr>
                                        <p:cTn id="61" dur="500"/>
                                        <p:tgtEl>
                                          <p:spTgt spid="210979"/>
                                        </p:tgtEl>
                                      </p:cBhvr>
                                    </p:animEffect>
                                    <p:set>
                                      <p:cBhvr>
                                        <p:cTn id="62" dur="1" fill="hold">
                                          <p:stCondLst>
                                            <p:cond delay="499"/>
                                          </p:stCondLst>
                                        </p:cTn>
                                        <p:tgtEl>
                                          <p:spTgt spid="210979"/>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0990">
                                            <p:txEl>
                                              <p:pRg st="0" end="0"/>
                                            </p:txEl>
                                          </p:spTgt>
                                        </p:tgtEl>
                                        <p:attrNameLst>
                                          <p:attrName>style.visibility</p:attrName>
                                        </p:attrNameLst>
                                      </p:cBhvr>
                                      <p:to>
                                        <p:strVal val="visible"/>
                                      </p:to>
                                    </p:set>
                                    <p:animEffect transition="in" filter="wipe(left)">
                                      <p:cBhvr>
                                        <p:cTn id="67" dur="500"/>
                                        <p:tgtEl>
                                          <p:spTgt spid="210990">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0990">
                                            <p:txEl>
                                              <p:pRg st="1" end="1"/>
                                            </p:txEl>
                                          </p:spTgt>
                                        </p:tgtEl>
                                        <p:attrNameLst>
                                          <p:attrName>style.visibility</p:attrName>
                                        </p:attrNameLst>
                                      </p:cBhvr>
                                      <p:to>
                                        <p:strVal val="visible"/>
                                      </p:to>
                                    </p:set>
                                    <p:animEffect transition="in" filter="wipe(left)">
                                      <p:cBhvr>
                                        <p:cTn id="72" dur="500"/>
                                        <p:tgtEl>
                                          <p:spTgt spid="210990">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10990">
                                            <p:txEl>
                                              <p:pRg st="2" end="2"/>
                                            </p:txEl>
                                          </p:spTgt>
                                        </p:tgtEl>
                                        <p:attrNameLst>
                                          <p:attrName>style.visibility</p:attrName>
                                        </p:attrNameLst>
                                      </p:cBhvr>
                                      <p:to>
                                        <p:strVal val="visible"/>
                                      </p:to>
                                    </p:set>
                                    <p:animEffect transition="in" filter="wipe(left)">
                                      <p:cBhvr>
                                        <p:cTn id="77" dur="500"/>
                                        <p:tgtEl>
                                          <p:spTgt spid="210990">
                                            <p:txEl>
                                              <p:pRg st="2" end="2"/>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8" presetClass="entr" presetSubtype="12" fill="hold"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strips(downLeft)">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88" grpId="0" build="p"/>
      <p:bldP spid="210991" grpId="0" animBg="1"/>
      <p:bldP spid="210989" grpId="0" build="p"/>
      <p:bldP spid="210992" grpId="0" animBg="1"/>
      <p:bldP spid="210987" grpId="0" build="p" bldLvl="5"/>
      <p:bldP spid="210990"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0988" name="Text Box 44"/>
          <p:cNvSpPr txBox="1">
            <a:spLocks noChangeArrowheads="1"/>
          </p:cNvSpPr>
          <p:nvPr/>
        </p:nvSpPr>
        <p:spPr bwMode="auto">
          <a:xfrm>
            <a:off x="2995614" y="2493964"/>
            <a:ext cx="2466975" cy="3530582"/>
          </a:xfrm>
          <a:prstGeom prst="rect">
            <a:avLst/>
          </a:prstGeom>
          <a:noFill/>
          <a:ln w="9525">
            <a:noFill/>
            <a:miter lim="800000"/>
            <a:headEnd/>
            <a:tailEnd/>
          </a:ln>
        </p:spPr>
        <p:txBody>
          <a:bodyPr>
            <a:spAutoFit/>
          </a:bodyPr>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1:  </a:t>
            </a: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Does this effect supply or demand? Answer: </a:t>
            </a:r>
            <a:r>
              <a:rPr lang="en-US" sz="1875" b="1" i="1" dirty="0" smtClean="0">
                <a:latin typeface="Arial"/>
                <a:cs typeface="Arial"/>
              </a:rPr>
              <a:t>Demand</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Which variable does it affect? Answer: </a:t>
            </a:r>
            <a:r>
              <a:rPr lang="en-US" sz="1875" b="1" i="1" dirty="0" smtClean="0">
                <a:latin typeface="Arial"/>
                <a:cs typeface="Arial"/>
              </a:rPr>
              <a:t>Price of related goods (P</a:t>
            </a:r>
            <a:r>
              <a:rPr lang="en-US" sz="1875" b="1" i="1" baseline="-25000" dirty="0" smtClean="0">
                <a:latin typeface="Arial"/>
                <a:cs typeface="Arial"/>
              </a:rPr>
              <a:t>B</a:t>
            </a:r>
            <a:r>
              <a:rPr lang="en-US" sz="1875" b="1" i="1" baseline="-25000" dirty="0" smtClean="0">
                <a:latin typeface="Arial"/>
                <a:cs typeface="Arial"/>
              </a:rPr>
              <a:t>-Z</a:t>
            </a:r>
            <a:r>
              <a:rPr lang="en-US" sz="1875" b="1" i="1" dirty="0" smtClean="0">
                <a:latin typeface="Arial"/>
                <a:cs typeface="Arial"/>
              </a:rPr>
              <a:t>)</a:t>
            </a:r>
            <a:r>
              <a:rPr lang="en-US" sz="1875" dirty="0" smtClean="0">
                <a:latin typeface="Arial"/>
                <a:cs typeface="Arial"/>
              </a:rPr>
              <a:t> </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Is it a shift or movement? Answer</a:t>
            </a:r>
            <a:r>
              <a:rPr lang="en-US" sz="1875" dirty="0">
                <a:latin typeface="Arial"/>
                <a:cs typeface="Arial"/>
              </a:rPr>
              <a:t>: </a:t>
            </a:r>
            <a:r>
              <a:rPr lang="en-US" sz="1875" b="1" i="1" dirty="0" smtClean="0">
                <a:latin typeface="Arial"/>
                <a:cs typeface="Arial"/>
              </a:rPr>
              <a:t>Shift</a:t>
            </a:r>
            <a:endParaRPr lang="en-US" sz="1875" dirty="0">
              <a:latin typeface="Arial"/>
              <a:cs typeface="Arial"/>
            </a:endParaRPr>
          </a:p>
        </p:txBody>
      </p:sp>
      <p:sp>
        <p:nvSpPr>
          <p:cNvPr id="210991" name="Rectangle 47"/>
          <p:cNvSpPr>
            <a:spLocks noChangeArrowheads="1"/>
          </p:cNvSpPr>
          <p:nvPr/>
        </p:nvSpPr>
        <p:spPr bwMode="auto">
          <a:xfrm>
            <a:off x="9227082" y="2321720"/>
            <a:ext cx="2688968" cy="33998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210989" name="Text Box 45"/>
          <p:cNvSpPr txBox="1">
            <a:spLocks noChangeArrowheads="1"/>
          </p:cNvSpPr>
          <p:nvPr/>
        </p:nvSpPr>
        <p:spPr bwMode="auto">
          <a:xfrm>
            <a:off x="9367897" y="2380924"/>
            <a:ext cx="2400300" cy="3213038"/>
          </a:xfrm>
          <a:prstGeom prst="rect">
            <a:avLst/>
          </a:prstGeom>
          <a:noFill/>
          <a:ln w="9525">
            <a:noFill/>
            <a:miter lim="800000"/>
            <a:headEnd/>
            <a:tailEnd/>
          </a:ln>
        </p:spPr>
        <p:txBody>
          <a:bodyPr tIns="102870"/>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2:  </a:t>
            </a:r>
          </a:p>
          <a:p>
            <a:pPr>
              <a:lnSpc>
                <a:spcPct val="105000"/>
              </a:lnSpc>
              <a:spcBef>
                <a:spcPct val="20000"/>
              </a:spcBef>
              <a:buClr>
                <a:srgbClr val="00B85C"/>
              </a:buClr>
              <a:buSzPct val="120000"/>
              <a:buFont typeface="Wingdings" pitchFamily="2" charset="2"/>
              <a:buNone/>
              <a:defRPr/>
            </a:pPr>
            <a:r>
              <a:rPr lang="en-US" sz="1875" dirty="0" smtClean="0">
                <a:latin typeface="Arial"/>
                <a:cs typeface="Arial"/>
              </a:rPr>
              <a:t>Does the demand curve shift left/right? Answer: </a:t>
            </a:r>
            <a:r>
              <a:rPr lang="en-US" sz="1875" b="1" i="1" dirty="0" smtClean="0">
                <a:latin typeface="Arial"/>
                <a:cs typeface="Arial"/>
              </a:rPr>
              <a:t>Demand curve</a:t>
            </a:r>
            <a:r>
              <a:rPr lang="en-US" sz="1875" dirty="0" smtClean="0">
                <a:latin typeface="Arial"/>
                <a:cs typeface="Arial"/>
              </a:rPr>
              <a:t> </a:t>
            </a:r>
            <a:r>
              <a:rPr lang="en-US" sz="1875" dirty="0">
                <a:latin typeface="Arial"/>
                <a:cs typeface="Arial"/>
              </a:rPr>
              <a:t>shifts </a:t>
            </a:r>
            <a:r>
              <a:rPr lang="en-US" sz="1875" u="sng" dirty="0" smtClean="0">
                <a:latin typeface="Arial"/>
                <a:cs typeface="Arial"/>
              </a:rPr>
              <a:t>right</a:t>
            </a:r>
            <a:r>
              <a:rPr lang="en-US" sz="1875" dirty="0">
                <a:latin typeface="Arial"/>
                <a:cs typeface="Arial"/>
              </a:rPr>
              <a:t/>
            </a:r>
            <a:br>
              <a:rPr lang="en-US" sz="1875" dirty="0">
                <a:latin typeface="Arial"/>
                <a:cs typeface="Arial"/>
              </a:rPr>
            </a:br>
            <a:r>
              <a:rPr lang="en-US" sz="1875" dirty="0" smtClean="0">
                <a:latin typeface="Arial"/>
                <a:cs typeface="Arial"/>
              </a:rPr>
              <a:t>(Because the event increases </a:t>
            </a:r>
            <a:r>
              <a:rPr lang="en-US" sz="1875" dirty="0" smtClean="0">
                <a:latin typeface="Arial"/>
                <a:cs typeface="Arial"/>
              </a:rPr>
              <a:t>the ‘taste’ for Irish holidays</a:t>
            </a:r>
            <a:r>
              <a:rPr lang="en-US" sz="1875" dirty="0" smtClean="0">
                <a:latin typeface="Arial"/>
                <a:cs typeface="Arial"/>
              </a:rPr>
              <a:t>, a complement to Irish hotels</a:t>
            </a:r>
            <a:r>
              <a:rPr lang="en-US" sz="1875" dirty="0">
                <a:latin typeface="Arial"/>
                <a:cs typeface="Arial"/>
              </a:rPr>
              <a:t/>
            </a:r>
            <a:br>
              <a:rPr lang="en-US" sz="1875" dirty="0">
                <a:latin typeface="Arial"/>
                <a:cs typeface="Arial"/>
              </a:rPr>
            </a:br>
            <a:endParaRPr lang="en-US" sz="1875" dirty="0">
              <a:latin typeface="Arial"/>
              <a:cs typeface="Arial"/>
            </a:endParaRPr>
          </a:p>
        </p:txBody>
      </p:sp>
      <p:sp>
        <p:nvSpPr>
          <p:cNvPr id="210992" name="Rectangle 48"/>
          <p:cNvSpPr>
            <a:spLocks noChangeArrowheads="1"/>
          </p:cNvSpPr>
          <p:nvPr/>
        </p:nvSpPr>
        <p:spPr bwMode="auto">
          <a:xfrm>
            <a:off x="438732" y="2927042"/>
            <a:ext cx="2339975" cy="21724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grpSp>
        <p:nvGrpSpPr>
          <p:cNvPr id="86023" name="Group 4"/>
          <p:cNvGrpSpPr>
            <a:grpSpLocks/>
          </p:cNvGrpSpPr>
          <p:nvPr/>
        </p:nvGrpSpPr>
        <p:grpSpPr bwMode="auto">
          <a:xfrm>
            <a:off x="5737226" y="1741489"/>
            <a:ext cx="3317875" cy="3106737"/>
            <a:chOff x="2579" y="785"/>
            <a:chExt cx="2786" cy="2441"/>
          </a:xfrm>
        </p:grpSpPr>
        <p:grpSp>
          <p:nvGrpSpPr>
            <p:cNvPr id="86049" name="Group 5"/>
            <p:cNvGrpSpPr>
              <a:grpSpLocks/>
            </p:cNvGrpSpPr>
            <p:nvPr/>
          </p:nvGrpSpPr>
          <p:grpSpPr bwMode="auto">
            <a:xfrm>
              <a:off x="2697" y="1037"/>
              <a:ext cx="2409" cy="2049"/>
              <a:chOff x="1098" y="1361"/>
              <a:chExt cx="2116" cy="2027"/>
            </a:xfrm>
          </p:grpSpPr>
          <p:sp>
            <p:nvSpPr>
              <p:cNvPr id="86052" name="Line 6"/>
              <p:cNvSpPr>
                <a:spLocks noChangeShapeType="1"/>
              </p:cNvSpPr>
              <p:nvPr/>
            </p:nvSpPr>
            <p:spPr bwMode="auto">
              <a:xfrm>
                <a:off x="1102" y="1361"/>
                <a:ext cx="0" cy="2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53" name="Line 7"/>
              <p:cNvSpPr>
                <a:spLocks noChangeShapeType="1"/>
              </p:cNvSpPr>
              <p:nvPr/>
            </p:nvSpPr>
            <p:spPr bwMode="auto">
              <a:xfrm>
                <a:off x="1098" y="3388"/>
                <a:ext cx="21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86050" name="Text Box 8"/>
            <p:cNvSpPr txBox="1">
              <a:spLocks noChangeArrowheads="1"/>
            </p:cNvSpPr>
            <p:nvPr/>
          </p:nvSpPr>
          <p:spPr bwMode="auto">
            <a:xfrm>
              <a:off x="2579" y="785"/>
              <a:ext cx="26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P</a:t>
              </a:r>
            </a:p>
          </p:txBody>
        </p:sp>
        <p:sp>
          <p:nvSpPr>
            <p:cNvPr id="86051" name="Text Box 9"/>
            <p:cNvSpPr txBox="1">
              <a:spLocks noChangeArrowheads="1"/>
            </p:cNvSpPr>
            <p:nvPr/>
          </p:nvSpPr>
          <p:spPr bwMode="auto">
            <a:xfrm>
              <a:off x="5075" y="2936"/>
              <a:ext cx="2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Q</a:t>
              </a:r>
            </a:p>
          </p:txBody>
        </p:sp>
      </p:grpSp>
      <p:grpSp>
        <p:nvGrpSpPr>
          <p:cNvPr id="86024" name="Group 10"/>
          <p:cNvGrpSpPr>
            <a:grpSpLocks/>
          </p:cNvGrpSpPr>
          <p:nvPr/>
        </p:nvGrpSpPr>
        <p:grpSpPr bwMode="auto">
          <a:xfrm>
            <a:off x="6240782" y="1898441"/>
            <a:ext cx="1314719" cy="2580694"/>
            <a:chOff x="3688" y="1170"/>
            <a:chExt cx="1261" cy="1913"/>
          </a:xfrm>
        </p:grpSpPr>
        <p:sp>
          <p:nvSpPr>
            <p:cNvPr id="86047" name="Line 11"/>
            <p:cNvSpPr>
              <a:spLocks noChangeShapeType="1"/>
            </p:cNvSpPr>
            <p:nvPr/>
          </p:nvSpPr>
          <p:spPr bwMode="auto">
            <a:xfrm flipH="1">
              <a:off x="4113" y="1170"/>
              <a:ext cx="836" cy="1650"/>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8" name="Text Box 12"/>
            <p:cNvSpPr txBox="1">
              <a:spLocks noChangeArrowheads="1"/>
            </p:cNvSpPr>
            <p:nvPr/>
          </p:nvSpPr>
          <p:spPr bwMode="auto">
            <a:xfrm>
              <a:off x="3688" y="2773"/>
              <a:ext cx="45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dirty="0">
                  <a:latin typeface="Arial" panose="020B0604020202020204" pitchFamily="34" charset="0"/>
                  <a:cs typeface="Arial" panose="020B0604020202020204" pitchFamily="34" charset="0"/>
                </a:rPr>
                <a:t>S</a:t>
              </a:r>
              <a:r>
                <a:rPr lang="en-US" altLang="en-US" baseline="-25000" dirty="0" smtClean="0">
                  <a:latin typeface="Arial" panose="020B0604020202020204" pitchFamily="34" charset="0"/>
                  <a:cs typeface="Arial" panose="020B0604020202020204" pitchFamily="34" charset="0"/>
                </a:rPr>
                <a:t>1</a:t>
              </a:r>
              <a:endParaRPr lang="en-US" altLang="en-US" baseline="-25000" dirty="0">
                <a:latin typeface="Arial" panose="020B0604020202020204" pitchFamily="34" charset="0"/>
                <a:cs typeface="Arial" panose="020B0604020202020204" pitchFamily="34" charset="0"/>
              </a:endParaRPr>
            </a:p>
          </p:txBody>
        </p:sp>
      </p:grpSp>
      <p:grpSp>
        <p:nvGrpSpPr>
          <p:cNvPr id="86025" name="Group 13"/>
          <p:cNvGrpSpPr>
            <a:grpSpLocks/>
          </p:cNvGrpSpPr>
          <p:nvPr/>
        </p:nvGrpSpPr>
        <p:grpSpPr bwMode="auto">
          <a:xfrm>
            <a:off x="6158905" y="2888926"/>
            <a:ext cx="2853802" cy="1678728"/>
            <a:chOff x="3089" y="1518"/>
            <a:chExt cx="1584" cy="1062"/>
          </a:xfrm>
        </p:grpSpPr>
        <p:sp>
          <p:nvSpPr>
            <p:cNvPr id="86045" name="Line 14"/>
            <p:cNvSpPr>
              <a:spLocks noChangeShapeType="1"/>
            </p:cNvSpPr>
            <p:nvPr/>
          </p:nvSpPr>
          <p:spPr bwMode="auto">
            <a:xfrm flipH="1" flipV="1">
              <a:off x="3089" y="1518"/>
              <a:ext cx="1275" cy="817"/>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6" name="Text Box 15"/>
            <p:cNvSpPr txBox="1">
              <a:spLocks noChangeArrowheads="1"/>
            </p:cNvSpPr>
            <p:nvPr/>
          </p:nvSpPr>
          <p:spPr bwMode="auto">
            <a:xfrm>
              <a:off x="4308" y="2270"/>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dirty="0">
                  <a:latin typeface="Arial" panose="020B0604020202020204" pitchFamily="34" charset="0"/>
                  <a:cs typeface="Arial" panose="020B0604020202020204" pitchFamily="34" charset="0"/>
                </a:rPr>
                <a:t>D</a:t>
              </a:r>
              <a:r>
                <a:rPr lang="en-US" altLang="en-US" baseline="-25000" dirty="0" smtClean="0">
                  <a:latin typeface="Arial" panose="020B0604020202020204" pitchFamily="34" charset="0"/>
                  <a:cs typeface="Arial" panose="020B0604020202020204" pitchFamily="34" charset="0"/>
                </a:rPr>
                <a:t>1</a:t>
              </a:r>
              <a:endParaRPr lang="en-US" altLang="en-US" baseline="-25000" dirty="0">
                <a:latin typeface="Arial" panose="020B0604020202020204" pitchFamily="34" charset="0"/>
                <a:cs typeface="Arial" panose="020B0604020202020204" pitchFamily="34" charset="0"/>
              </a:endParaRPr>
            </a:p>
          </p:txBody>
        </p:sp>
      </p:grpSp>
      <p:grpSp>
        <p:nvGrpSpPr>
          <p:cNvPr id="86026" name="Group 16"/>
          <p:cNvGrpSpPr>
            <a:grpSpLocks/>
          </p:cNvGrpSpPr>
          <p:nvPr/>
        </p:nvGrpSpPr>
        <p:grpSpPr bwMode="auto">
          <a:xfrm>
            <a:off x="5448085" y="3216814"/>
            <a:ext cx="1712997" cy="1773242"/>
            <a:chOff x="2528" y="2139"/>
            <a:chExt cx="1438" cy="1489"/>
          </a:xfrm>
        </p:grpSpPr>
        <p:sp>
          <p:nvSpPr>
            <p:cNvPr id="86043" name="Line 20"/>
            <p:cNvSpPr>
              <a:spLocks noChangeShapeType="1"/>
            </p:cNvSpPr>
            <p:nvPr/>
          </p:nvSpPr>
          <p:spPr bwMode="auto">
            <a:xfrm>
              <a:off x="3793" y="2239"/>
              <a:ext cx="18" cy="1126"/>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2" name="Line 19"/>
            <p:cNvSpPr>
              <a:spLocks noChangeShapeType="1"/>
            </p:cNvSpPr>
            <p:nvPr/>
          </p:nvSpPr>
          <p:spPr bwMode="auto">
            <a:xfrm flipV="1">
              <a:off x="2894" y="2239"/>
              <a:ext cx="89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0" name="Text Box 17"/>
            <p:cNvSpPr txBox="1">
              <a:spLocks noChangeArrowheads="1"/>
            </p:cNvSpPr>
            <p:nvPr/>
          </p:nvSpPr>
          <p:spPr bwMode="auto">
            <a:xfrm>
              <a:off x="2528" y="2139"/>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P</a:t>
              </a:r>
              <a:r>
                <a:rPr lang="en-US" altLang="en-US" b="1" baseline="-25000" dirty="0">
                  <a:latin typeface="Arial" panose="020B0604020202020204" pitchFamily="34" charset="0"/>
                  <a:cs typeface="Arial" panose="020B0604020202020204" pitchFamily="34" charset="0"/>
                </a:rPr>
                <a:t>1</a:t>
              </a:r>
            </a:p>
          </p:txBody>
        </p:sp>
        <p:sp>
          <p:nvSpPr>
            <p:cNvPr id="86041" name="Oval 18"/>
            <p:cNvSpPr>
              <a:spLocks noChangeArrowheads="1"/>
            </p:cNvSpPr>
            <p:nvPr/>
          </p:nvSpPr>
          <p:spPr bwMode="auto">
            <a:xfrm>
              <a:off x="3748" y="2208"/>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44" name="Text Box 21"/>
            <p:cNvSpPr txBox="1">
              <a:spLocks noChangeArrowheads="1"/>
            </p:cNvSpPr>
            <p:nvPr/>
          </p:nvSpPr>
          <p:spPr bwMode="auto">
            <a:xfrm>
              <a:off x="3658" y="3395"/>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1</a:t>
              </a:r>
            </a:p>
          </p:txBody>
        </p:sp>
      </p:grpSp>
      <p:grpSp>
        <p:nvGrpSpPr>
          <p:cNvPr id="7" name="Group 28"/>
          <p:cNvGrpSpPr>
            <a:grpSpLocks/>
          </p:cNvGrpSpPr>
          <p:nvPr/>
        </p:nvGrpSpPr>
        <p:grpSpPr bwMode="auto">
          <a:xfrm>
            <a:off x="6382762" y="2532558"/>
            <a:ext cx="2657741" cy="1362076"/>
            <a:chOff x="3041" y="1418"/>
            <a:chExt cx="2231" cy="1144"/>
          </a:xfrm>
        </p:grpSpPr>
        <p:sp>
          <p:nvSpPr>
            <p:cNvPr id="86038" name="Line 29"/>
            <p:cNvSpPr>
              <a:spLocks noChangeShapeType="1"/>
            </p:cNvSpPr>
            <p:nvPr/>
          </p:nvSpPr>
          <p:spPr bwMode="auto">
            <a:xfrm flipH="1" flipV="1">
              <a:off x="3041" y="1418"/>
              <a:ext cx="1827" cy="101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39" name="Text Box 30"/>
            <p:cNvSpPr txBox="1">
              <a:spLocks noChangeArrowheads="1"/>
            </p:cNvSpPr>
            <p:nvPr/>
          </p:nvSpPr>
          <p:spPr bwMode="auto">
            <a:xfrm>
              <a:off x="4907" y="2252"/>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dirty="0">
                  <a:latin typeface="Arial" panose="020B0604020202020204" pitchFamily="34" charset="0"/>
                  <a:cs typeface="Arial" panose="020B0604020202020204" pitchFamily="34" charset="0"/>
                </a:rPr>
                <a:t>D</a:t>
              </a:r>
              <a:r>
                <a:rPr lang="en-US" altLang="en-US" baseline="-25000" dirty="0" smtClean="0">
                  <a:latin typeface="Arial" panose="020B0604020202020204" pitchFamily="34" charset="0"/>
                  <a:cs typeface="Arial" panose="020B0604020202020204" pitchFamily="34" charset="0"/>
                </a:rPr>
                <a:t>2</a:t>
              </a:r>
              <a:endParaRPr lang="en-US" altLang="en-US" baseline="-25000" dirty="0">
                <a:latin typeface="Arial" panose="020B0604020202020204" pitchFamily="34" charset="0"/>
                <a:cs typeface="Arial" panose="020B0604020202020204" pitchFamily="34" charset="0"/>
              </a:endParaRPr>
            </a:p>
          </p:txBody>
        </p:sp>
      </p:grpSp>
      <p:sp>
        <p:nvSpPr>
          <p:cNvPr id="210979" name="Line 35"/>
          <p:cNvSpPr>
            <a:spLocks noChangeShapeType="1"/>
          </p:cNvSpPr>
          <p:nvPr/>
        </p:nvSpPr>
        <p:spPr bwMode="auto">
          <a:xfrm>
            <a:off x="7659001" y="3668760"/>
            <a:ext cx="484187" cy="0"/>
          </a:xfrm>
          <a:prstGeom prst="line">
            <a:avLst/>
          </a:prstGeom>
          <a:noFill/>
          <a:ln w="57150">
            <a:solidFill>
              <a:srgbClr val="A50021"/>
            </a:solidFill>
            <a:round/>
            <a:headEnd/>
            <a:tailEnd type="triangle" w="lg" len="med"/>
          </a:ln>
          <a:extLst>
            <a:ext uri="{909E8E84-426E-40DD-AFC4-6F175D3DCCD1}">
              <a14:hiddenFill xmlns:a14="http://schemas.microsoft.com/office/drawing/2010/main">
                <a:noFill/>
              </a14:hiddenFill>
            </a:ext>
          </a:extLst>
        </p:spPr>
        <p:txBody>
          <a:bodyPr/>
          <a:lstStyle/>
          <a:p>
            <a:endParaRPr lang="en-IE"/>
          </a:p>
        </p:txBody>
      </p:sp>
      <p:grpSp>
        <p:nvGrpSpPr>
          <p:cNvPr id="8" name="Group 49"/>
          <p:cNvGrpSpPr>
            <a:grpSpLocks/>
          </p:cNvGrpSpPr>
          <p:nvPr/>
        </p:nvGrpSpPr>
        <p:grpSpPr bwMode="auto">
          <a:xfrm>
            <a:off x="5416803" y="2753970"/>
            <a:ext cx="2041166" cy="2198783"/>
            <a:chOff x="2473" y="1449"/>
            <a:chExt cx="1714" cy="2202"/>
          </a:xfrm>
        </p:grpSpPr>
        <p:sp>
          <p:nvSpPr>
            <p:cNvPr id="86033" name="Line 36"/>
            <p:cNvSpPr>
              <a:spLocks noChangeShapeType="1"/>
            </p:cNvSpPr>
            <p:nvPr/>
          </p:nvSpPr>
          <p:spPr bwMode="auto">
            <a:xfrm flipH="1" flipV="1">
              <a:off x="2866" y="1590"/>
              <a:ext cx="1056" cy="2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4" name="Line 37"/>
            <p:cNvSpPr>
              <a:spLocks noChangeShapeType="1"/>
            </p:cNvSpPr>
            <p:nvPr/>
          </p:nvSpPr>
          <p:spPr bwMode="auto">
            <a:xfrm>
              <a:off x="3922" y="1621"/>
              <a:ext cx="30" cy="1754"/>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5" name="Text Box 38"/>
            <p:cNvSpPr txBox="1">
              <a:spLocks noChangeArrowheads="1"/>
            </p:cNvSpPr>
            <p:nvPr/>
          </p:nvSpPr>
          <p:spPr bwMode="auto">
            <a:xfrm>
              <a:off x="2473" y="1449"/>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P</a:t>
              </a:r>
              <a:r>
                <a:rPr lang="en-US" altLang="en-US" b="1" baseline="-25000" dirty="0">
                  <a:latin typeface="Arial" panose="020B0604020202020204" pitchFamily="34" charset="0"/>
                  <a:cs typeface="Arial" panose="020B0604020202020204" pitchFamily="34" charset="0"/>
                </a:rPr>
                <a:t>2</a:t>
              </a:r>
            </a:p>
          </p:txBody>
        </p:sp>
        <p:sp>
          <p:nvSpPr>
            <p:cNvPr id="86036" name="Oval 39"/>
            <p:cNvSpPr>
              <a:spLocks noChangeArrowheads="1"/>
            </p:cNvSpPr>
            <p:nvPr/>
          </p:nvSpPr>
          <p:spPr bwMode="auto">
            <a:xfrm>
              <a:off x="3869" y="1566"/>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37" name="Text Box 40"/>
            <p:cNvSpPr txBox="1">
              <a:spLocks noChangeArrowheads="1"/>
            </p:cNvSpPr>
            <p:nvPr/>
          </p:nvSpPr>
          <p:spPr bwMode="auto">
            <a:xfrm>
              <a:off x="3879" y="3418"/>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2</a:t>
              </a:r>
            </a:p>
          </p:txBody>
        </p:sp>
      </p:grpSp>
      <p:sp>
        <p:nvSpPr>
          <p:cNvPr id="210987" name="Rectangle 43"/>
          <p:cNvSpPr>
            <a:spLocks noGrp="1" noChangeArrowheads="1"/>
          </p:cNvSpPr>
          <p:nvPr>
            <p:ph type="body" idx="4294967295"/>
          </p:nvPr>
        </p:nvSpPr>
        <p:spPr>
          <a:xfrm>
            <a:off x="2992438" y="1516063"/>
            <a:ext cx="2735262" cy="920750"/>
          </a:xfrm>
        </p:spPr>
        <p:txBody>
          <a:bodyPr/>
          <a:lstStyle/>
          <a:p>
            <a:pPr marL="0" indent="0" eaLnBrk="1" hangingPunct="1">
              <a:buNone/>
              <a:defRPr/>
            </a:pPr>
            <a:r>
              <a:rPr lang="en-US" sz="1800" b="1" dirty="0"/>
              <a:t>EVENT:</a:t>
            </a:r>
            <a:r>
              <a:rPr lang="en-US" sz="1800" dirty="0"/>
              <a:t> </a:t>
            </a:r>
            <a:r>
              <a:rPr lang="en-US" sz="1800" dirty="0" smtClean="0"/>
              <a:t>Petrol subsidy for foreign visitors</a:t>
            </a:r>
            <a:endParaRPr lang="en-US" sz="1800" dirty="0"/>
          </a:p>
        </p:txBody>
      </p:sp>
      <p:sp>
        <p:nvSpPr>
          <p:cNvPr id="210990" name="Text Box 46"/>
          <p:cNvSpPr txBox="1">
            <a:spLocks noChangeArrowheads="1"/>
          </p:cNvSpPr>
          <p:nvPr/>
        </p:nvSpPr>
        <p:spPr bwMode="auto">
          <a:xfrm>
            <a:off x="454477" y="2945371"/>
            <a:ext cx="2308225" cy="1712913"/>
          </a:xfrm>
          <a:prstGeom prst="rect">
            <a:avLst/>
          </a:prstGeom>
          <a:noFill/>
          <a:ln w="9525">
            <a:noFill/>
            <a:miter lim="800000"/>
            <a:headEnd/>
            <a:tailEnd/>
          </a:ln>
        </p:spPr>
        <p:txBody>
          <a:bodyPr tIns="102870"/>
          <a:lstStyle/>
          <a:p>
            <a:pPr>
              <a:lnSpc>
                <a:spcPct val="105000"/>
              </a:lnSpc>
              <a:spcBef>
                <a:spcPct val="20000"/>
              </a:spcBef>
              <a:buClr>
                <a:srgbClr val="00B85C"/>
              </a:buClr>
              <a:buSzPct val="120000"/>
              <a:buFont typeface="Wingdings" pitchFamily="2" charset="2"/>
              <a:buNone/>
              <a:defRPr/>
            </a:pPr>
            <a:r>
              <a:rPr lang="en-US" sz="1725" b="1" dirty="0">
                <a:latin typeface="Arial"/>
                <a:cs typeface="Arial"/>
              </a:rPr>
              <a:t>STEP 3:  </a:t>
            </a:r>
          </a:p>
          <a:p>
            <a:pPr>
              <a:lnSpc>
                <a:spcPct val="105000"/>
              </a:lnSpc>
              <a:spcBef>
                <a:spcPct val="20000"/>
              </a:spcBef>
              <a:buClr>
                <a:srgbClr val="00B85C"/>
              </a:buClr>
              <a:buSzPct val="120000"/>
              <a:buFont typeface="Wingdings" pitchFamily="2" charset="2"/>
              <a:buNone/>
              <a:defRPr/>
            </a:pPr>
            <a:r>
              <a:rPr lang="en-US" sz="1875" dirty="0">
                <a:latin typeface="Arial"/>
                <a:cs typeface="Arial"/>
              </a:rPr>
              <a:t>The shift causes price to </a:t>
            </a:r>
            <a:r>
              <a:rPr lang="en-US" sz="1875" dirty="0" smtClean="0">
                <a:latin typeface="Arial"/>
                <a:cs typeface="Arial"/>
              </a:rPr>
              <a:t>rise </a:t>
            </a:r>
            <a:r>
              <a:rPr lang="en-US" sz="1875" dirty="0">
                <a:latin typeface="Arial"/>
                <a:cs typeface="Arial"/>
              </a:rPr>
              <a:t/>
            </a:r>
            <a:br>
              <a:rPr lang="en-US" sz="1875" dirty="0">
                <a:latin typeface="Arial"/>
                <a:cs typeface="Arial"/>
              </a:rPr>
            </a:br>
            <a:r>
              <a:rPr lang="en-US" sz="1875" dirty="0">
                <a:latin typeface="Arial"/>
                <a:cs typeface="Arial"/>
              </a:rPr>
              <a:t>and quantity to rise</a:t>
            </a:r>
            <a:r>
              <a:rPr lang="en-US" sz="1875" dirty="0" smtClean="0">
                <a:latin typeface="Arial"/>
                <a:cs typeface="Arial"/>
              </a:rPr>
              <a:t>.</a:t>
            </a:r>
          </a:p>
          <a:p>
            <a:pPr>
              <a:lnSpc>
                <a:spcPct val="105000"/>
              </a:lnSpc>
              <a:spcBef>
                <a:spcPct val="20000"/>
              </a:spcBef>
              <a:buClr>
                <a:srgbClr val="00B85C"/>
              </a:buClr>
              <a:buSzPct val="120000"/>
              <a:buFont typeface="Wingdings" pitchFamily="2" charset="2"/>
              <a:buNone/>
              <a:defRPr/>
            </a:pPr>
            <a:r>
              <a:rPr lang="en-US" sz="1875" dirty="0" smtClean="0">
                <a:latin typeface="Arial"/>
                <a:cs typeface="Arial"/>
              </a:rPr>
              <a:t>(Producer is better off)</a:t>
            </a:r>
            <a:endParaRPr lang="en-US" sz="1875" dirty="0">
              <a:latin typeface="Arial"/>
              <a:cs typeface="Arial"/>
            </a:endParaRPr>
          </a:p>
        </p:txBody>
      </p:sp>
      <p:pic>
        <p:nvPicPr>
          <p:cNvPr id="860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2400" y="1084263"/>
            <a:ext cx="1485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p:cNvSpPr txBox="1">
            <a:spLocks/>
          </p:cNvSpPr>
          <p:nvPr/>
        </p:nvSpPr>
        <p:spPr>
          <a:xfrm>
            <a:off x="609600" y="292100"/>
            <a:ext cx="10972800" cy="1053551"/>
          </a:xfrm>
          <a:prstGeom prst="rect">
            <a:avLst/>
          </a:prstGeom>
        </p:spPr>
        <p:txBody>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r>
              <a:rPr lang="en-US" sz="3600" dirty="0"/>
              <a:t>What would be the effect of a petrol subsidy for foreign visitors?</a:t>
            </a:r>
          </a:p>
        </p:txBody>
      </p:sp>
    </p:spTree>
    <p:extLst>
      <p:ext uri="{BB962C8B-B14F-4D97-AF65-F5344CB8AC3E}">
        <p14:creationId xmlns:p14="http://schemas.microsoft.com/office/powerpoint/2010/main" val="16256746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0987">
                                            <p:txEl>
                                              <p:pRg st="0" end="0"/>
                                            </p:txEl>
                                          </p:spTgt>
                                        </p:tgtEl>
                                        <p:attrNameLst>
                                          <p:attrName>style.visibility</p:attrName>
                                        </p:attrNameLst>
                                      </p:cBhvr>
                                      <p:to>
                                        <p:strVal val="visible"/>
                                      </p:to>
                                    </p:set>
                                    <p:animEffect transition="in" filter="wipe(left)">
                                      <p:cBhvr>
                                        <p:cTn id="7" dur="500"/>
                                        <p:tgtEl>
                                          <p:spTgt spid="210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0988">
                                            <p:txEl>
                                              <p:pRg st="0" end="0"/>
                                            </p:txEl>
                                          </p:spTgt>
                                        </p:tgtEl>
                                        <p:attrNameLst>
                                          <p:attrName>style.visibility</p:attrName>
                                        </p:attrNameLst>
                                      </p:cBhvr>
                                      <p:to>
                                        <p:strVal val="visible"/>
                                      </p:to>
                                    </p:set>
                                    <p:animEffect transition="in" filter="wipe(left)">
                                      <p:cBhvr>
                                        <p:cTn id="12" dur="500"/>
                                        <p:tgtEl>
                                          <p:spTgt spid="2109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0988">
                                            <p:txEl>
                                              <p:pRg st="1" end="1"/>
                                            </p:txEl>
                                          </p:spTgt>
                                        </p:tgtEl>
                                        <p:attrNameLst>
                                          <p:attrName>style.visibility</p:attrName>
                                        </p:attrNameLst>
                                      </p:cBhvr>
                                      <p:to>
                                        <p:strVal val="visible"/>
                                      </p:to>
                                    </p:set>
                                    <p:animEffect transition="in" filter="wipe(left)">
                                      <p:cBhvr>
                                        <p:cTn id="17" dur="500"/>
                                        <p:tgtEl>
                                          <p:spTgt spid="2109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0988">
                                            <p:txEl>
                                              <p:pRg st="2" end="2"/>
                                            </p:txEl>
                                          </p:spTgt>
                                        </p:tgtEl>
                                        <p:attrNameLst>
                                          <p:attrName>style.visibility</p:attrName>
                                        </p:attrNameLst>
                                      </p:cBhvr>
                                      <p:to>
                                        <p:strVal val="visible"/>
                                      </p:to>
                                    </p:set>
                                    <p:animEffect transition="in" filter="wipe(left)">
                                      <p:cBhvr>
                                        <p:cTn id="22" dur="500"/>
                                        <p:tgtEl>
                                          <p:spTgt spid="21098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0988">
                                            <p:txEl>
                                              <p:pRg st="3" end="3"/>
                                            </p:txEl>
                                          </p:spTgt>
                                        </p:tgtEl>
                                        <p:attrNameLst>
                                          <p:attrName>style.visibility</p:attrName>
                                        </p:attrNameLst>
                                      </p:cBhvr>
                                      <p:to>
                                        <p:strVal val="visible"/>
                                      </p:to>
                                    </p:set>
                                    <p:animEffect transition="in" filter="wipe(left)">
                                      <p:cBhvr>
                                        <p:cTn id="27" dur="500"/>
                                        <p:tgtEl>
                                          <p:spTgt spid="21098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0991"/>
                                        </p:tgtEl>
                                        <p:attrNameLst>
                                          <p:attrName>style.visibility</p:attrName>
                                        </p:attrNameLst>
                                      </p:cBhvr>
                                      <p:to>
                                        <p:strVal val="visible"/>
                                      </p:to>
                                    </p:set>
                                    <p:animEffect transition="in" filter="fade">
                                      <p:cBhvr>
                                        <p:cTn id="32" dur="500"/>
                                        <p:tgtEl>
                                          <p:spTgt spid="2109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0989">
                                            <p:txEl>
                                              <p:pRg st="0" end="0"/>
                                            </p:txEl>
                                          </p:spTgt>
                                        </p:tgtEl>
                                        <p:attrNameLst>
                                          <p:attrName>style.visibility</p:attrName>
                                        </p:attrNameLst>
                                      </p:cBhvr>
                                      <p:to>
                                        <p:strVal val="visible"/>
                                      </p:to>
                                    </p:set>
                                    <p:animEffect transition="in" filter="wipe(left)">
                                      <p:cBhvr>
                                        <p:cTn id="37" dur="500"/>
                                        <p:tgtEl>
                                          <p:spTgt spid="21098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0989">
                                            <p:txEl>
                                              <p:pRg st="1" end="1"/>
                                            </p:txEl>
                                          </p:spTgt>
                                        </p:tgtEl>
                                        <p:attrNameLst>
                                          <p:attrName>style.visibility</p:attrName>
                                        </p:attrNameLst>
                                      </p:cBhvr>
                                      <p:to>
                                        <p:strVal val="visible"/>
                                      </p:to>
                                    </p:set>
                                    <p:animEffect transition="in" filter="wipe(left)">
                                      <p:cBhvr>
                                        <p:cTn id="42" dur="500"/>
                                        <p:tgtEl>
                                          <p:spTgt spid="210989">
                                            <p:txEl>
                                              <p:pRg st="1" end="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10979"/>
                                        </p:tgtEl>
                                        <p:attrNameLst>
                                          <p:attrName>style.visibility</p:attrName>
                                        </p:attrNameLst>
                                      </p:cBhvr>
                                      <p:to>
                                        <p:strVal val="visible"/>
                                      </p:to>
                                    </p:set>
                                    <p:anim calcmode="lin" valueType="num">
                                      <p:cBhvr>
                                        <p:cTn id="47" dur="500" fill="hold"/>
                                        <p:tgtEl>
                                          <p:spTgt spid="210979"/>
                                        </p:tgtEl>
                                        <p:attrNameLst>
                                          <p:attrName>ppt_x</p:attrName>
                                        </p:attrNameLst>
                                      </p:cBhvr>
                                      <p:tavLst>
                                        <p:tav tm="0">
                                          <p:val>
                                            <p:strVal val="#ppt_x-#ppt_w/2"/>
                                          </p:val>
                                        </p:tav>
                                        <p:tav tm="100000">
                                          <p:val>
                                            <p:strVal val="#ppt_x"/>
                                          </p:val>
                                        </p:tav>
                                      </p:tavLst>
                                    </p:anim>
                                    <p:anim calcmode="lin" valueType="num">
                                      <p:cBhvr>
                                        <p:cTn id="48" dur="500" fill="hold"/>
                                        <p:tgtEl>
                                          <p:spTgt spid="210979"/>
                                        </p:tgtEl>
                                        <p:attrNameLst>
                                          <p:attrName>ppt_y</p:attrName>
                                        </p:attrNameLst>
                                      </p:cBhvr>
                                      <p:tavLst>
                                        <p:tav tm="0">
                                          <p:val>
                                            <p:strVal val="#ppt_y"/>
                                          </p:val>
                                        </p:tav>
                                        <p:tav tm="100000">
                                          <p:val>
                                            <p:strVal val="#ppt_y"/>
                                          </p:val>
                                        </p:tav>
                                      </p:tavLst>
                                    </p:anim>
                                    <p:anim calcmode="lin" valueType="num">
                                      <p:cBhvr>
                                        <p:cTn id="49" dur="500" fill="hold"/>
                                        <p:tgtEl>
                                          <p:spTgt spid="210979"/>
                                        </p:tgtEl>
                                        <p:attrNameLst>
                                          <p:attrName>ppt_w</p:attrName>
                                        </p:attrNameLst>
                                      </p:cBhvr>
                                      <p:tavLst>
                                        <p:tav tm="0">
                                          <p:val>
                                            <p:fltVal val="0"/>
                                          </p:val>
                                        </p:tav>
                                        <p:tav tm="100000">
                                          <p:val>
                                            <p:strVal val="#ppt_w"/>
                                          </p:val>
                                        </p:tav>
                                      </p:tavLst>
                                    </p:anim>
                                    <p:anim calcmode="lin" valueType="num">
                                      <p:cBhvr>
                                        <p:cTn id="50" dur="500" fill="hold"/>
                                        <p:tgtEl>
                                          <p:spTgt spid="210979"/>
                                        </p:tgtEl>
                                        <p:attrNameLst>
                                          <p:attrName>ppt_h</p:attrName>
                                        </p:attrNameLst>
                                      </p:cBhvr>
                                      <p:tavLst>
                                        <p:tav tm="0">
                                          <p:val>
                                            <p:strVal val="#ppt_h"/>
                                          </p:val>
                                        </p:tav>
                                        <p:tav tm="100000">
                                          <p:val>
                                            <p:strVal val="#ppt_h"/>
                                          </p:val>
                                        </p:tav>
                                      </p:tavLst>
                                    </p:anim>
                                  </p:childTnLst>
                                </p:cTn>
                              </p:par>
                            </p:childTnLst>
                          </p:cTn>
                        </p:par>
                        <p:par>
                          <p:cTn id="51" fill="hold" nodeType="afterGroup">
                            <p:stCondLst>
                              <p:cond delay="500"/>
                            </p:stCondLst>
                            <p:childTnLst>
                              <p:par>
                                <p:cTn id="52" presetID="18" presetClass="entr" presetSubtype="1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strips(downLeft)">
                                      <p:cBhvr>
                                        <p:cTn id="54" dur="500"/>
                                        <p:tgtEl>
                                          <p:spTgt spid="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0992"/>
                                        </p:tgtEl>
                                        <p:attrNameLst>
                                          <p:attrName>style.visibility</p:attrName>
                                        </p:attrNameLst>
                                      </p:cBhvr>
                                      <p:to>
                                        <p:strVal val="visible"/>
                                      </p:to>
                                    </p:set>
                                    <p:animEffect transition="in" filter="fade">
                                      <p:cBhvr>
                                        <p:cTn id="59" dur="500"/>
                                        <p:tgtEl>
                                          <p:spTgt spid="210992"/>
                                        </p:tgtEl>
                                      </p:cBhvr>
                                    </p:animEffect>
                                  </p:childTnLst>
                                </p:cTn>
                              </p:par>
                              <p:par>
                                <p:cTn id="60" presetID="10" presetClass="exit" presetSubtype="0" fill="hold" nodeType="withEffect">
                                  <p:stCondLst>
                                    <p:cond delay="0"/>
                                  </p:stCondLst>
                                  <p:childTnLst>
                                    <p:animEffect transition="out" filter="fade">
                                      <p:cBhvr>
                                        <p:cTn id="61" dur="500"/>
                                        <p:tgtEl>
                                          <p:spTgt spid="210979"/>
                                        </p:tgtEl>
                                      </p:cBhvr>
                                    </p:animEffect>
                                    <p:set>
                                      <p:cBhvr>
                                        <p:cTn id="62" dur="1" fill="hold">
                                          <p:stCondLst>
                                            <p:cond delay="499"/>
                                          </p:stCondLst>
                                        </p:cTn>
                                        <p:tgtEl>
                                          <p:spTgt spid="210979"/>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0990">
                                            <p:txEl>
                                              <p:pRg st="0" end="0"/>
                                            </p:txEl>
                                          </p:spTgt>
                                        </p:tgtEl>
                                        <p:attrNameLst>
                                          <p:attrName>style.visibility</p:attrName>
                                        </p:attrNameLst>
                                      </p:cBhvr>
                                      <p:to>
                                        <p:strVal val="visible"/>
                                      </p:to>
                                    </p:set>
                                    <p:animEffect transition="in" filter="wipe(left)">
                                      <p:cBhvr>
                                        <p:cTn id="67" dur="500"/>
                                        <p:tgtEl>
                                          <p:spTgt spid="210990">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0990">
                                            <p:txEl>
                                              <p:pRg st="1" end="1"/>
                                            </p:txEl>
                                          </p:spTgt>
                                        </p:tgtEl>
                                        <p:attrNameLst>
                                          <p:attrName>style.visibility</p:attrName>
                                        </p:attrNameLst>
                                      </p:cBhvr>
                                      <p:to>
                                        <p:strVal val="visible"/>
                                      </p:to>
                                    </p:set>
                                    <p:animEffect transition="in" filter="wipe(left)">
                                      <p:cBhvr>
                                        <p:cTn id="72" dur="500"/>
                                        <p:tgtEl>
                                          <p:spTgt spid="210990">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10990">
                                            <p:txEl>
                                              <p:pRg st="2" end="2"/>
                                            </p:txEl>
                                          </p:spTgt>
                                        </p:tgtEl>
                                        <p:attrNameLst>
                                          <p:attrName>style.visibility</p:attrName>
                                        </p:attrNameLst>
                                      </p:cBhvr>
                                      <p:to>
                                        <p:strVal val="visible"/>
                                      </p:to>
                                    </p:set>
                                    <p:animEffect transition="in" filter="wipe(left)">
                                      <p:cBhvr>
                                        <p:cTn id="77" dur="500"/>
                                        <p:tgtEl>
                                          <p:spTgt spid="210990">
                                            <p:txEl>
                                              <p:pRg st="2" end="2"/>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8" presetClass="entr" presetSubtype="12" fill="hold"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strips(downLeft)">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88" grpId="0" build="p"/>
      <p:bldP spid="210991" grpId="0" animBg="1"/>
      <p:bldP spid="210989" grpId="0" build="p"/>
      <p:bldP spid="210992" grpId="0" animBg="1"/>
      <p:bldP spid="210987" grpId="0" build="p" bldLvl="5"/>
      <p:bldP spid="210990"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0988" name="Text Box 44"/>
          <p:cNvSpPr txBox="1">
            <a:spLocks noChangeArrowheads="1"/>
          </p:cNvSpPr>
          <p:nvPr/>
        </p:nvSpPr>
        <p:spPr bwMode="auto">
          <a:xfrm>
            <a:off x="2995614" y="2493964"/>
            <a:ext cx="2466975" cy="3227615"/>
          </a:xfrm>
          <a:prstGeom prst="rect">
            <a:avLst/>
          </a:prstGeom>
          <a:noFill/>
          <a:ln w="9525">
            <a:noFill/>
            <a:miter lim="800000"/>
            <a:headEnd/>
            <a:tailEnd/>
          </a:ln>
        </p:spPr>
        <p:txBody>
          <a:bodyPr>
            <a:spAutoFit/>
          </a:bodyPr>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1:  </a:t>
            </a: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Does this effect supply or demand? Answer: </a:t>
            </a:r>
            <a:r>
              <a:rPr lang="en-US" sz="1875" b="1" i="1" dirty="0" smtClean="0">
                <a:latin typeface="Arial"/>
                <a:cs typeface="Arial"/>
              </a:rPr>
              <a:t>Supply</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Which variable does it affect? Answer: </a:t>
            </a:r>
            <a:r>
              <a:rPr lang="en-US" sz="1875" b="1" i="1" dirty="0" smtClean="0">
                <a:latin typeface="Arial"/>
                <a:cs typeface="Arial"/>
              </a:rPr>
              <a:t>Costs (C)</a:t>
            </a:r>
            <a:r>
              <a:rPr lang="en-US" sz="1875" dirty="0" smtClean="0">
                <a:latin typeface="Arial"/>
                <a:cs typeface="Arial"/>
              </a:rPr>
              <a:t> </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Is it a shift or movement? Answer</a:t>
            </a:r>
            <a:r>
              <a:rPr lang="en-US" sz="1875" dirty="0">
                <a:latin typeface="Arial"/>
                <a:cs typeface="Arial"/>
              </a:rPr>
              <a:t>: </a:t>
            </a:r>
            <a:r>
              <a:rPr lang="en-US" sz="1875" b="1" i="1" dirty="0" smtClean="0">
                <a:latin typeface="Arial"/>
                <a:cs typeface="Arial"/>
              </a:rPr>
              <a:t>Shift</a:t>
            </a:r>
            <a:endParaRPr lang="en-US" sz="1875" dirty="0">
              <a:latin typeface="Arial"/>
              <a:cs typeface="Arial"/>
            </a:endParaRPr>
          </a:p>
        </p:txBody>
      </p:sp>
      <p:sp>
        <p:nvSpPr>
          <p:cNvPr id="210991" name="Rectangle 47"/>
          <p:cNvSpPr>
            <a:spLocks noChangeArrowheads="1"/>
          </p:cNvSpPr>
          <p:nvPr/>
        </p:nvSpPr>
        <p:spPr bwMode="auto">
          <a:xfrm>
            <a:off x="9227082" y="2321720"/>
            <a:ext cx="2525713" cy="33998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210989" name="Text Box 45"/>
          <p:cNvSpPr txBox="1">
            <a:spLocks noChangeArrowheads="1"/>
          </p:cNvSpPr>
          <p:nvPr/>
        </p:nvSpPr>
        <p:spPr bwMode="auto">
          <a:xfrm>
            <a:off x="9453959" y="2378870"/>
            <a:ext cx="2400300" cy="3213038"/>
          </a:xfrm>
          <a:prstGeom prst="rect">
            <a:avLst/>
          </a:prstGeom>
          <a:noFill/>
          <a:ln w="9525">
            <a:noFill/>
            <a:miter lim="800000"/>
            <a:headEnd/>
            <a:tailEnd/>
          </a:ln>
        </p:spPr>
        <p:txBody>
          <a:bodyPr tIns="102870"/>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2:  </a:t>
            </a:r>
          </a:p>
          <a:p>
            <a:pPr>
              <a:lnSpc>
                <a:spcPct val="105000"/>
              </a:lnSpc>
              <a:spcBef>
                <a:spcPct val="20000"/>
              </a:spcBef>
              <a:buClr>
                <a:srgbClr val="00B85C"/>
              </a:buClr>
              <a:buSzPct val="120000"/>
              <a:buFont typeface="Wingdings" pitchFamily="2" charset="2"/>
              <a:buNone/>
              <a:defRPr/>
            </a:pPr>
            <a:r>
              <a:rPr lang="en-US" sz="1875" dirty="0" smtClean="0">
                <a:latin typeface="Arial"/>
                <a:cs typeface="Arial"/>
              </a:rPr>
              <a:t>Does the supply curve shift left/right? Answer: </a:t>
            </a:r>
            <a:r>
              <a:rPr lang="en-US" sz="1875" b="1" i="1" dirty="0" smtClean="0">
                <a:latin typeface="Arial"/>
                <a:cs typeface="Arial"/>
              </a:rPr>
              <a:t>Supply curve</a:t>
            </a:r>
            <a:r>
              <a:rPr lang="en-US" sz="1875" dirty="0" smtClean="0">
                <a:latin typeface="Arial"/>
                <a:cs typeface="Arial"/>
              </a:rPr>
              <a:t> </a:t>
            </a:r>
            <a:r>
              <a:rPr lang="en-US" sz="1875" dirty="0">
                <a:latin typeface="Arial"/>
                <a:cs typeface="Arial"/>
              </a:rPr>
              <a:t>shifts </a:t>
            </a:r>
            <a:r>
              <a:rPr lang="en-US" sz="1875" u="sng" dirty="0" smtClean="0">
                <a:latin typeface="Arial"/>
                <a:cs typeface="Arial"/>
              </a:rPr>
              <a:t>right</a:t>
            </a:r>
            <a:r>
              <a:rPr lang="en-US" sz="1875" dirty="0">
                <a:latin typeface="Arial"/>
                <a:cs typeface="Arial"/>
              </a:rPr>
              <a:t/>
            </a:r>
            <a:br>
              <a:rPr lang="en-US" sz="1875" dirty="0">
                <a:latin typeface="Arial"/>
                <a:cs typeface="Arial"/>
              </a:rPr>
            </a:br>
            <a:r>
              <a:rPr lang="en-US" sz="1875" dirty="0" smtClean="0">
                <a:latin typeface="Arial"/>
                <a:cs typeface="Arial"/>
              </a:rPr>
              <a:t>(Because the event </a:t>
            </a:r>
            <a:r>
              <a:rPr lang="en-US" sz="1875" dirty="0">
                <a:latin typeface="Arial"/>
                <a:cs typeface="Arial"/>
              </a:rPr>
              <a:t>reduces cost, </a:t>
            </a:r>
            <a:br>
              <a:rPr lang="en-US" sz="1875" dirty="0">
                <a:latin typeface="Arial"/>
                <a:cs typeface="Arial"/>
              </a:rPr>
            </a:br>
            <a:r>
              <a:rPr lang="en-US" sz="1875" dirty="0" smtClean="0">
                <a:latin typeface="Arial"/>
                <a:cs typeface="Arial"/>
              </a:rPr>
              <a:t>making </a:t>
            </a:r>
            <a:r>
              <a:rPr lang="en-US" sz="1875" dirty="0">
                <a:latin typeface="Arial"/>
                <a:cs typeface="Arial"/>
              </a:rPr>
              <a:t>production more profitable at any given price. </a:t>
            </a:r>
          </a:p>
        </p:txBody>
      </p:sp>
      <p:sp>
        <p:nvSpPr>
          <p:cNvPr id="210992" name="Rectangle 48"/>
          <p:cNvSpPr>
            <a:spLocks noChangeArrowheads="1"/>
          </p:cNvSpPr>
          <p:nvPr/>
        </p:nvSpPr>
        <p:spPr bwMode="auto">
          <a:xfrm>
            <a:off x="438732" y="2927042"/>
            <a:ext cx="2339975" cy="1563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grpSp>
        <p:nvGrpSpPr>
          <p:cNvPr id="86023" name="Group 4"/>
          <p:cNvGrpSpPr>
            <a:grpSpLocks/>
          </p:cNvGrpSpPr>
          <p:nvPr/>
        </p:nvGrpSpPr>
        <p:grpSpPr bwMode="auto">
          <a:xfrm>
            <a:off x="5737226" y="1741489"/>
            <a:ext cx="3317875" cy="3106737"/>
            <a:chOff x="2579" y="785"/>
            <a:chExt cx="2786" cy="2441"/>
          </a:xfrm>
        </p:grpSpPr>
        <p:grpSp>
          <p:nvGrpSpPr>
            <p:cNvPr id="86049" name="Group 5"/>
            <p:cNvGrpSpPr>
              <a:grpSpLocks/>
            </p:cNvGrpSpPr>
            <p:nvPr/>
          </p:nvGrpSpPr>
          <p:grpSpPr bwMode="auto">
            <a:xfrm>
              <a:off x="2697" y="1037"/>
              <a:ext cx="2409" cy="2049"/>
              <a:chOff x="1098" y="1361"/>
              <a:chExt cx="2116" cy="2027"/>
            </a:xfrm>
          </p:grpSpPr>
          <p:sp>
            <p:nvSpPr>
              <p:cNvPr id="86052" name="Line 6"/>
              <p:cNvSpPr>
                <a:spLocks noChangeShapeType="1"/>
              </p:cNvSpPr>
              <p:nvPr/>
            </p:nvSpPr>
            <p:spPr bwMode="auto">
              <a:xfrm>
                <a:off x="1102" y="1361"/>
                <a:ext cx="0" cy="2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53" name="Line 7"/>
              <p:cNvSpPr>
                <a:spLocks noChangeShapeType="1"/>
              </p:cNvSpPr>
              <p:nvPr/>
            </p:nvSpPr>
            <p:spPr bwMode="auto">
              <a:xfrm>
                <a:off x="1098" y="3388"/>
                <a:ext cx="21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86050" name="Text Box 8"/>
            <p:cNvSpPr txBox="1">
              <a:spLocks noChangeArrowheads="1"/>
            </p:cNvSpPr>
            <p:nvPr/>
          </p:nvSpPr>
          <p:spPr bwMode="auto">
            <a:xfrm>
              <a:off x="2579" y="785"/>
              <a:ext cx="26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P</a:t>
              </a:r>
            </a:p>
          </p:txBody>
        </p:sp>
        <p:sp>
          <p:nvSpPr>
            <p:cNvPr id="86051" name="Text Box 9"/>
            <p:cNvSpPr txBox="1">
              <a:spLocks noChangeArrowheads="1"/>
            </p:cNvSpPr>
            <p:nvPr/>
          </p:nvSpPr>
          <p:spPr bwMode="auto">
            <a:xfrm>
              <a:off x="5075" y="2936"/>
              <a:ext cx="2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Q</a:t>
              </a:r>
            </a:p>
          </p:txBody>
        </p:sp>
      </p:grpSp>
      <p:grpSp>
        <p:nvGrpSpPr>
          <p:cNvPr id="86024" name="Group 10"/>
          <p:cNvGrpSpPr>
            <a:grpSpLocks/>
          </p:cNvGrpSpPr>
          <p:nvPr/>
        </p:nvGrpSpPr>
        <p:grpSpPr bwMode="auto">
          <a:xfrm>
            <a:off x="6337184" y="2715086"/>
            <a:ext cx="2252894" cy="1813623"/>
            <a:chOff x="3082" y="1560"/>
            <a:chExt cx="1893" cy="1523"/>
          </a:xfrm>
        </p:grpSpPr>
        <p:sp>
          <p:nvSpPr>
            <p:cNvPr id="86047" name="Line 11"/>
            <p:cNvSpPr>
              <a:spLocks noChangeShapeType="1"/>
            </p:cNvSpPr>
            <p:nvPr/>
          </p:nvSpPr>
          <p:spPr bwMode="auto">
            <a:xfrm>
              <a:off x="3082" y="1560"/>
              <a:ext cx="1893" cy="576"/>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8" name="Text Box 12"/>
            <p:cNvSpPr txBox="1">
              <a:spLocks noChangeArrowheads="1"/>
            </p:cNvSpPr>
            <p:nvPr/>
          </p:nvSpPr>
          <p:spPr bwMode="auto">
            <a:xfrm>
              <a:off x="4072" y="2773"/>
              <a:ext cx="45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dirty="0">
                  <a:latin typeface="Arial" panose="020B0604020202020204" pitchFamily="34" charset="0"/>
                  <a:cs typeface="Arial" panose="020B0604020202020204" pitchFamily="34" charset="0"/>
                </a:rPr>
                <a:t>D</a:t>
              </a:r>
              <a:r>
                <a:rPr lang="en-US" altLang="en-US" baseline="-25000" dirty="0">
                  <a:latin typeface="Arial" panose="020B0604020202020204" pitchFamily="34" charset="0"/>
                  <a:cs typeface="Arial" panose="020B0604020202020204" pitchFamily="34" charset="0"/>
                </a:rPr>
                <a:t>1</a:t>
              </a:r>
            </a:p>
          </p:txBody>
        </p:sp>
      </p:grpSp>
      <p:grpSp>
        <p:nvGrpSpPr>
          <p:cNvPr id="86025" name="Group 13"/>
          <p:cNvGrpSpPr>
            <a:grpSpLocks/>
          </p:cNvGrpSpPr>
          <p:nvPr/>
        </p:nvGrpSpPr>
        <p:grpSpPr bwMode="auto">
          <a:xfrm>
            <a:off x="6318251" y="2076451"/>
            <a:ext cx="1450975" cy="2176463"/>
            <a:chOff x="3067" y="1024"/>
            <a:chExt cx="1218" cy="1828"/>
          </a:xfrm>
        </p:grpSpPr>
        <p:sp>
          <p:nvSpPr>
            <p:cNvPr id="86045" name="Line 14"/>
            <p:cNvSpPr>
              <a:spLocks noChangeShapeType="1"/>
            </p:cNvSpPr>
            <p:nvPr/>
          </p:nvSpPr>
          <p:spPr bwMode="auto">
            <a:xfrm flipV="1">
              <a:off x="3067" y="1278"/>
              <a:ext cx="949" cy="1574"/>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6" name="Text Box 15"/>
            <p:cNvSpPr txBox="1">
              <a:spLocks noChangeArrowheads="1"/>
            </p:cNvSpPr>
            <p:nvPr/>
          </p:nvSpPr>
          <p:spPr bwMode="auto">
            <a:xfrm>
              <a:off x="3920" y="1024"/>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a:latin typeface="Arial" panose="020B0604020202020204" pitchFamily="34" charset="0"/>
                  <a:cs typeface="Arial" panose="020B0604020202020204" pitchFamily="34" charset="0"/>
                </a:rPr>
                <a:t>S</a:t>
              </a:r>
              <a:r>
                <a:rPr lang="en-US" altLang="en-US" baseline="-25000">
                  <a:latin typeface="Arial" panose="020B0604020202020204" pitchFamily="34" charset="0"/>
                  <a:cs typeface="Arial" panose="020B0604020202020204" pitchFamily="34" charset="0"/>
                </a:rPr>
                <a:t>1</a:t>
              </a:r>
            </a:p>
          </p:txBody>
        </p:sp>
      </p:grpSp>
      <p:grpSp>
        <p:nvGrpSpPr>
          <p:cNvPr id="86026" name="Group 16"/>
          <p:cNvGrpSpPr>
            <a:grpSpLocks/>
          </p:cNvGrpSpPr>
          <p:nvPr/>
        </p:nvGrpSpPr>
        <p:grpSpPr bwMode="auto">
          <a:xfrm>
            <a:off x="5517741" y="2805237"/>
            <a:ext cx="1707042" cy="2196011"/>
            <a:chOff x="2383" y="1976"/>
            <a:chExt cx="1433" cy="1844"/>
          </a:xfrm>
        </p:grpSpPr>
        <p:sp>
          <p:nvSpPr>
            <p:cNvPr id="86043" name="Line 20"/>
            <p:cNvSpPr>
              <a:spLocks noChangeShapeType="1"/>
            </p:cNvSpPr>
            <p:nvPr/>
          </p:nvSpPr>
          <p:spPr bwMode="auto">
            <a:xfrm flipH="1">
              <a:off x="3695" y="2090"/>
              <a:ext cx="16" cy="143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2" name="Line 19"/>
            <p:cNvSpPr>
              <a:spLocks noChangeShapeType="1"/>
            </p:cNvSpPr>
            <p:nvPr/>
          </p:nvSpPr>
          <p:spPr bwMode="auto">
            <a:xfrm>
              <a:off x="2691" y="2093"/>
              <a:ext cx="1026"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0" name="Text Box 17"/>
            <p:cNvSpPr txBox="1">
              <a:spLocks noChangeArrowheads="1"/>
            </p:cNvSpPr>
            <p:nvPr/>
          </p:nvSpPr>
          <p:spPr bwMode="auto">
            <a:xfrm>
              <a:off x="2383" y="1976"/>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P</a:t>
              </a:r>
              <a:r>
                <a:rPr lang="en-US" altLang="en-US" b="1" baseline="-25000">
                  <a:latin typeface="Arial" panose="020B0604020202020204" pitchFamily="34" charset="0"/>
                  <a:cs typeface="Arial" panose="020B0604020202020204" pitchFamily="34" charset="0"/>
                </a:rPr>
                <a:t>1</a:t>
              </a:r>
            </a:p>
          </p:txBody>
        </p:sp>
        <p:sp>
          <p:nvSpPr>
            <p:cNvPr id="86041" name="Oval 18"/>
            <p:cNvSpPr>
              <a:spLocks noChangeArrowheads="1"/>
            </p:cNvSpPr>
            <p:nvPr/>
          </p:nvSpPr>
          <p:spPr bwMode="auto">
            <a:xfrm>
              <a:off x="3689" y="2051"/>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44" name="Text Box 21"/>
            <p:cNvSpPr txBox="1">
              <a:spLocks noChangeArrowheads="1"/>
            </p:cNvSpPr>
            <p:nvPr/>
          </p:nvSpPr>
          <p:spPr bwMode="auto">
            <a:xfrm>
              <a:off x="3508" y="3587"/>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1</a:t>
              </a:r>
            </a:p>
          </p:txBody>
        </p:sp>
      </p:grpSp>
      <p:grpSp>
        <p:nvGrpSpPr>
          <p:cNvPr id="7" name="Group 28"/>
          <p:cNvGrpSpPr>
            <a:grpSpLocks/>
          </p:cNvGrpSpPr>
          <p:nvPr/>
        </p:nvGrpSpPr>
        <p:grpSpPr bwMode="auto">
          <a:xfrm>
            <a:off x="6858001" y="2082801"/>
            <a:ext cx="1450975" cy="2176463"/>
            <a:chOff x="3520" y="1029"/>
            <a:chExt cx="1218" cy="1828"/>
          </a:xfrm>
        </p:grpSpPr>
        <p:sp>
          <p:nvSpPr>
            <p:cNvPr id="86038" name="Line 29"/>
            <p:cNvSpPr>
              <a:spLocks noChangeShapeType="1"/>
            </p:cNvSpPr>
            <p:nvPr/>
          </p:nvSpPr>
          <p:spPr bwMode="auto">
            <a:xfrm flipV="1">
              <a:off x="3520" y="1283"/>
              <a:ext cx="949" cy="157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39" name="Text Box 30"/>
            <p:cNvSpPr txBox="1">
              <a:spLocks noChangeArrowheads="1"/>
            </p:cNvSpPr>
            <p:nvPr/>
          </p:nvSpPr>
          <p:spPr bwMode="auto">
            <a:xfrm>
              <a:off x="4373" y="1029"/>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a:latin typeface="Arial" panose="020B0604020202020204" pitchFamily="34" charset="0"/>
                  <a:cs typeface="Arial" panose="020B0604020202020204" pitchFamily="34" charset="0"/>
                </a:rPr>
                <a:t>S</a:t>
              </a:r>
              <a:r>
                <a:rPr lang="en-US" altLang="en-US" baseline="-25000">
                  <a:latin typeface="Arial" panose="020B0604020202020204" pitchFamily="34" charset="0"/>
                  <a:cs typeface="Arial" panose="020B0604020202020204" pitchFamily="34" charset="0"/>
                </a:rPr>
                <a:t>2</a:t>
              </a:r>
            </a:p>
          </p:txBody>
        </p:sp>
      </p:grpSp>
      <p:sp>
        <p:nvSpPr>
          <p:cNvPr id="210979" name="Line 35"/>
          <p:cNvSpPr>
            <a:spLocks noChangeShapeType="1"/>
          </p:cNvSpPr>
          <p:nvPr/>
        </p:nvSpPr>
        <p:spPr bwMode="auto">
          <a:xfrm>
            <a:off x="7412039" y="2500313"/>
            <a:ext cx="484187" cy="0"/>
          </a:xfrm>
          <a:prstGeom prst="line">
            <a:avLst/>
          </a:prstGeom>
          <a:noFill/>
          <a:ln w="57150">
            <a:solidFill>
              <a:srgbClr val="A50021"/>
            </a:solidFill>
            <a:round/>
            <a:headEnd/>
            <a:tailEnd type="triangle" w="lg" len="med"/>
          </a:ln>
          <a:extLst>
            <a:ext uri="{909E8E84-426E-40DD-AFC4-6F175D3DCCD1}">
              <a14:hiddenFill xmlns:a14="http://schemas.microsoft.com/office/drawing/2010/main">
                <a:noFill/>
              </a14:hiddenFill>
            </a:ext>
          </a:extLst>
        </p:spPr>
        <p:txBody>
          <a:bodyPr/>
          <a:lstStyle/>
          <a:p>
            <a:endParaRPr lang="en-IE"/>
          </a:p>
        </p:txBody>
      </p:sp>
      <p:grpSp>
        <p:nvGrpSpPr>
          <p:cNvPr id="8" name="Group 49"/>
          <p:cNvGrpSpPr>
            <a:grpSpLocks/>
          </p:cNvGrpSpPr>
          <p:nvPr/>
        </p:nvGrpSpPr>
        <p:grpSpPr bwMode="auto">
          <a:xfrm>
            <a:off x="5512546" y="3032358"/>
            <a:ext cx="2271005" cy="1987152"/>
            <a:chOff x="2098" y="2372"/>
            <a:chExt cx="1907" cy="1669"/>
          </a:xfrm>
        </p:grpSpPr>
        <p:sp>
          <p:nvSpPr>
            <p:cNvPr id="86033" name="Line 36"/>
            <p:cNvSpPr>
              <a:spLocks noChangeShapeType="1"/>
            </p:cNvSpPr>
            <p:nvPr/>
          </p:nvSpPr>
          <p:spPr bwMode="auto">
            <a:xfrm flipH="1" flipV="1">
              <a:off x="2418" y="2414"/>
              <a:ext cx="1368" cy="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4" name="Line 37"/>
            <p:cNvSpPr>
              <a:spLocks noChangeShapeType="1"/>
            </p:cNvSpPr>
            <p:nvPr/>
          </p:nvSpPr>
          <p:spPr bwMode="auto">
            <a:xfrm>
              <a:off x="3789" y="2417"/>
              <a:ext cx="3" cy="1336"/>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5" name="Text Box 38"/>
            <p:cNvSpPr txBox="1">
              <a:spLocks noChangeArrowheads="1"/>
            </p:cNvSpPr>
            <p:nvPr/>
          </p:nvSpPr>
          <p:spPr bwMode="auto">
            <a:xfrm>
              <a:off x="2098" y="2403"/>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P</a:t>
              </a:r>
              <a:r>
                <a:rPr lang="en-US" altLang="en-US" b="1" baseline="-25000" dirty="0">
                  <a:latin typeface="Arial" panose="020B0604020202020204" pitchFamily="34" charset="0"/>
                  <a:cs typeface="Arial" panose="020B0604020202020204" pitchFamily="34" charset="0"/>
                </a:rPr>
                <a:t>2</a:t>
              </a:r>
            </a:p>
          </p:txBody>
        </p:sp>
        <p:sp>
          <p:nvSpPr>
            <p:cNvPr id="86036" name="Oval 39"/>
            <p:cNvSpPr>
              <a:spLocks noChangeArrowheads="1"/>
            </p:cNvSpPr>
            <p:nvPr/>
          </p:nvSpPr>
          <p:spPr bwMode="auto">
            <a:xfrm>
              <a:off x="3742" y="2372"/>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37" name="Text Box 40"/>
            <p:cNvSpPr txBox="1">
              <a:spLocks noChangeArrowheads="1"/>
            </p:cNvSpPr>
            <p:nvPr/>
          </p:nvSpPr>
          <p:spPr bwMode="auto">
            <a:xfrm>
              <a:off x="3697" y="3808"/>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2</a:t>
              </a:r>
            </a:p>
          </p:txBody>
        </p:sp>
      </p:grpSp>
      <p:sp>
        <p:nvSpPr>
          <p:cNvPr id="210987" name="Rectangle 43"/>
          <p:cNvSpPr>
            <a:spLocks noGrp="1" noChangeArrowheads="1"/>
          </p:cNvSpPr>
          <p:nvPr>
            <p:ph type="body" idx="4294967295"/>
          </p:nvPr>
        </p:nvSpPr>
        <p:spPr>
          <a:xfrm>
            <a:off x="2992438" y="1516063"/>
            <a:ext cx="2735262" cy="920750"/>
          </a:xfrm>
        </p:spPr>
        <p:txBody>
          <a:bodyPr/>
          <a:lstStyle/>
          <a:p>
            <a:pPr marL="0" indent="0" eaLnBrk="1" hangingPunct="1">
              <a:buNone/>
              <a:defRPr/>
            </a:pPr>
            <a:r>
              <a:rPr lang="en-US" sz="1800" b="1" dirty="0"/>
              <a:t>EVENT:</a:t>
            </a:r>
            <a:r>
              <a:rPr lang="en-US" sz="1800" dirty="0"/>
              <a:t> </a:t>
            </a:r>
            <a:r>
              <a:rPr lang="en-US" sz="1800" dirty="0" smtClean="0"/>
              <a:t>A reduction in PRSI</a:t>
            </a:r>
            <a:endParaRPr lang="en-US" sz="1800" dirty="0"/>
          </a:p>
        </p:txBody>
      </p:sp>
      <p:sp>
        <p:nvSpPr>
          <p:cNvPr id="210990" name="Text Box 46"/>
          <p:cNvSpPr txBox="1">
            <a:spLocks noChangeArrowheads="1"/>
          </p:cNvSpPr>
          <p:nvPr/>
        </p:nvSpPr>
        <p:spPr bwMode="auto">
          <a:xfrm>
            <a:off x="529617" y="2876351"/>
            <a:ext cx="2308225" cy="1712913"/>
          </a:xfrm>
          <a:prstGeom prst="rect">
            <a:avLst/>
          </a:prstGeom>
          <a:noFill/>
          <a:ln w="9525">
            <a:noFill/>
            <a:miter lim="800000"/>
            <a:headEnd/>
            <a:tailEnd/>
          </a:ln>
        </p:spPr>
        <p:txBody>
          <a:bodyPr tIns="102870"/>
          <a:lstStyle/>
          <a:p>
            <a:pPr>
              <a:lnSpc>
                <a:spcPct val="105000"/>
              </a:lnSpc>
              <a:spcBef>
                <a:spcPct val="20000"/>
              </a:spcBef>
              <a:buClr>
                <a:srgbClr val="00B85C"/>
              </a:buClr>
              <a:buSzPct val="120000"/>
              <a:buFont typeface="Wingdings" pitchFamily="2" charset="2"/>
              <a:buNone/>
              <a:defRPr/>
            </a:pPr>
            <a:r>
              <a:rPr lang="en-US" sz="1725" b="1" dirty="0">
                <a:latin typeface="Arial"/>
                <a:cs typeface="Arial"/>
              </a:rPr>
              <a:t>STEP 3:  </a:t>
            </a:r>
          </a:p>
          <a:p>
            <a:pPr>
              <a:lnSpc>
                <a:spcPct val="105000"/>
              </a:lnSpc>
              <a:spcBef>
                <a:spcPct val="20000"/>
              </a:spcBef>
              <a:buClr>
                <a:srgbClr val="00B85C"/>
              </a:buClr>
              <a:buSzPct val="120000"/>
              <a:buFont typeface="Wingdings" pitchFamily="2" charset="2"/>
              <a:buNone/>
              <a:defRPr/>
            </a:pPr>
            <a:r>
              <a:rPr lang="en-US" sz="1875" dirty="0">
                <a:latin typeface="Arial"/>
                <a:cs typeface="Arial"/>
              </a:rPr>
              <a:t>The shift causes price to fall </a:t>
            </a:r>
            <a:br>
              <a:rPr lang="en-US" sz="1875" dirty="0">
                <a:latin typeface="Arial"/>
                <a:cs typeface="Arial"/>
              </a:rPr>
            </a:br>
            <a:r>
              <a:rPr lang="en-US" sz="1875" dirty="0">
                <a:latin typeface="Arial"/>
                <a:cs typeface="Arial"/>
              </a:rPr>
              <a:t>and quantity to rise.</a:t>
            </a:r>
          </a:p>
        </p:txBody>
      </p:sp>
      <p:pic>
        <p:nvPicPr>
          <p:cNvPr id="860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2400" y="1084263"/>
            <a:ext cx="1485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p:cNvSpPr txBox="1">
            <a:spLocks/>
          </p:cNvSpPr>
          <p:nvPr/>
        </p:nvSpPr>
        <p:spPr>
          <a:xfrm>
            <a:off x="609600" y="292100"/>
            <a:ext cx="10972800" cy="1384300"/>
          </a:xfrm>
          <a:prstGeom prst="rect">
            <a:avLst/>
          </a:prstGeom>
        </p:spPr>
        <p:txBody>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r>
              <a:rPr lang="en-US" sz="3600" dirty="0"/>
              <a:t>What would be the effect of a reduction in P.R.S.I.?</a:t>
            </a:r>
            <a:endParaRPr lang="en-US" sz="3600" dirty="0"/>
          </a:p>
        </p:txBody>
      </p:sp>
    </p:spTree>
    <p:extLst>
      <p:ext uri="{BB962C8B-B14F-4D97-AF65-F5344CB8AC3E}">
        <p14:creationId xmlns:p14="http://schemas.microsoft.com/office/powerpoint/2010/main" val="361801336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0987">
                                            <p:txEl>
                                              <p:pRg st="0" end="0"/>
                                            </p:txEl>
                                          </p:spTgt>
                                        </p:tgtEl>
                                        <p:attrNameLst>
                                          <p:attrName>style.visibility</p:attrName>
                                        </p:attrNameLst>
                                      </p:cBhvr>
                                      <p:to>
                                        <p:strVal val="visible"/>
                                      </p:to>
                                    </p:set>
                                    <p:animEffect transition="in" filter="wipe(left)">
                                      <p:cBhvr>
                                        <p:cTn id="7" dur="500"/>
                                        <p:tgtEl>
                                          <p:spTgt spid="210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0988">
                                            <p:txEl>
                                              <p:pRg st="0" end="0"/>
                                            </p:txEl>
                                          </p:spTgt>
                                        </p:tgtEl>
                                        <p:attrNameLst>
                                          <p:attrName>style.visibility</p:attrName>
                                        </p:attrNameLst>
                                      </p:cBhvr>
                                      <p:to>
                                        <p:strVal val="visible"/>
                                      </p:to>
                                    </p:set>
                                    <p:animEffect transition="in" filter="wipe(left)">
                                      <p:cBhvr>
                                        <p:cTn id="12" dur="500"/>
                                        <p:tgtEl>
                                          <p:spTgt spid="2109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0988">
                                            <p:txEl>
                                              <p:pRg st="1" end="1"/>
                                            </p:txEl>
                                          </p:spTgt>
                                        </p:tgtEl>
                                        <p:attrNameLst>
                                          <p:attrName>style.visibility</p:attrName>
                                        </p:attrNameLst>
                                      </p:cBhvr>
                                      <p:to>
                                        <p:strVal val="visible"/>
                                      </p:to>
                                    </p:set>
                                    <p:animEffect transition="in" filter="wipe(left)">
                                      <p:cBhvr>
                                        <p:cTn id="17" dur="500"/>
                                        <p:tgtEl>
                                          <p:spTgt spid="2109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0988">
                                            <p:txEl>
                                              <p:pRg st="2" end="2"/>
                                            </p:txEl>
                                          </p:spTgt>
                                        </p:tgtEl>
                                        <p:attrNameLst>
                                          <p:attrName>style.visibility</p:attrName>
                                        </p:attrNameLst>
                                      </p:cBhvr>
                                      <p:to>
                                        <p:strVal val="visible"/>
                                      </p:to>
                                    </p:set>
                                    <p:animEffect transition="in" filter="wipe(left)">
                                      <p:cBhvr>
                                        <p:cTn id="22" dur="500"/>
                                        <p:tgtEl>
                                          <p:spTgt spid="21098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0988">
                                            <p:txEl>
                                              <p:pRg st="3" end="3"/>
                                            </p:txEl>
                                          </p:spTgt>
                                        </p:tgtEl>
                                        <p:attrNameLst>
                                          <p:attrName>style.visibility</p:attrName>
                                        </p:attrNameLst>
                                      </p:cBhvr>
                                      <p:to>
                                        <p:strVal val="visible"/>
                                      </p:to>
                                    </p:set>
                                    <p:animEffect transition="in" filter="wipe(left)">
                                      <p:cBhvr>
                                        <p:cTn id="27" dur="500"/>
                                        <p:tgtEl>
                                          <p:spTgt spid="21098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0991"/>
                                        </p:tgtEl>
                                        <p:attrNameLst>
                                          <p:attrName>style.visibility</p:attrName>
                                        </p:attrNameLst>
                                      </p:cBhvr>
                                      <p:to>
                                        <p:strVal val="visible"/>
                                      </p:to>
                                    </p:set>
                                    <p:animEffect transition="in" filter="fade">
                                      <p:cBhvr>
                                        <p:cTn id="32" dur="500"/>
                                        <p:tgtEl>
                                          <p:spTgt spid="2109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0989">
                                            <p:txEl>
                                              <p:pRg st="0" end="0"/>
                                            </p:txEl>
                                          </p:spTgt>
                                        </p:tgtEl>
                                        <p:attrNameLst>
                                          <p:attrName>style.visibility</p:attrName>
                                        </p:attrNameLst>
                                      </p:cBhvr>
                                      <p:to>
                                        <p:strVal val="visible"/>
                                      </p:to>
                                    </p:set>
                                    <p:animEffect transition="in" filter="wipe(left)">
                                      <p:cBhvr>
                                        <p:cTn id="37" dur="500"/>
                                        <p:tgtEl>
                                          <p:spTgt spid="21098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0989">
                                            <p:txEl>
                                              <p:pRg st="1" end="1"/>
                                            </p:txEl>
                                          </p:spTgt>
                                        </p:tgtEl>
                                        <p:attrNameLst>
                                          <p:attrName>style.visibility</p:attrName>
                                        </p:attrNameLst>
                                      </p:cBhvr>
                                      <p:to>
                                        <p:strVal val="visible"/>
                                      </p:to>
                                    </p:set>
                                    <p:animEffect transition="in" filter="wipe(left)">
                                      <p:cBhvr>
                                        <p:cTn id="42" dur="500"/>
                                        <p:tgtEl>
                                          <p:spTgt spid="210989">
                                            <p:txEl>
                                              <p:pRg st="1" end="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10979"/>
                                        </p:tgtEl>
                                        <p:attrNameLst>
                                          <p:attrName>style.visibility</p:attrName>
                                        </p:attrNameLst>
                                      </p:cBhvr>
                                      <p:to>
                                        <p:strVal val="visible"/>
                                      </p:to>
                                    </p:set>
                                    <p:anim calcmode="lin" valueType="num">
                                      <p:cBhvr>
                                        <p:cTn id="47" dur="500" fill="hold"/>
                                        <p:tgtEl>
                                          <p:spTgt spid="210979"/>
                                        </p:tgtEl>
                                        <p:attrNameLst>
                                          <p:attrName>ppt_x</p:attrName>
                                        </p:attrNameLst>
                                      </p:cBhvr>
                                      <p:tavLst>
                                        <p:tav tm="0">
                                          <p:val>
                                            <p:strVal val="#ppt_x-#ppt_w/2"/>
                                          </p:val>
                                        </p:tav>
                                        <p:tav tm="100000">
                                          <p:val>
                                            <p:strVal val="#ppt_x"/>
                                          </p:val>
                                        </p:tav>
                                      </p:tavLst>
                                    </p:anim>
                                    <p:anim calcmode="lin" valueType="num">
                                      <p:cBhvr>
                                        <p:cTn id="48" dur="500" fill="hold"/>
                                        <p:tgtEl>
                                          <p:spTgt spid="210979"/>
                                        </p:tgtEl>
                                        <p:attrNameLst>
                                          <p:attrName>ppt_y</p:attrName>
                                        </p:attrNameLst>
                                      </p:cBhvr>
                                      <p:tavLst>
                                        <p:tav tm="0">
                                          <p:val>
                                            <p:strVal val="#ppt_y"/>
                                          </p:val>
                                        </p:tav>
                                        <p:tav tm="100000">
                                          <p:val>
                                            <p:strVal val="#ppt_y"/>
                                          </p:val>
                                        </p:tav>
                                      </p:tavLst>
                                    </p:anim>
                                    <p:anim calcmode="lin" valueType="num">
                                      <p:cBhvr>
                                        <p:cTn id="49" dur="500" fill="hold"/>
                                        <p:tgtEl>
                                          <p:spTgt spid="210979"/>
                                        </p:tgtEl>
                                        <p:attrNameLst>
                                          <p:attrName>ppt_w</p:attrName>
                                        </p:attrNameLst>
                                      </p:cBhvr>
                                      <p:tavLst>
                                        <p:tav tm="0">
                                          <p:val>
                                            <p:fltVal val="0"/>
                                          </p:val>
                                        </p:tav>
                                        <p:tav tm="100000">
                                          <p:val>
                                            <p:strVal val="#ppt_w"/>
                                          </p:val>
                                        </p:tav>
                                      </p:tavLst>
                                    </p:anim>
                                    <p:anim calcmode="lin" valueType="num">
                                      <p:cBhvr>
                                        <p:cTn id="50" dur="500" fill="hold"/>
                                        <p:tgtEl>
                                          <p:spTgt spid="210979"/>
                                        </p:tgtEl>
                                        <p:attrNameLst>
                                          <p:attrName>ppt_h</p:attrName>
                                        </p:attrNameLst>
                                      </p:cBhvr>
                                      <p:tavLst>
                                        <p:tav tm="0">
                                          <p:val>
                                            <p:strVal val="#ppt_h"/>
                                          </p:val>
                                        </p:tav>
                                        <p:tav tm="100000">
                                          <p:val>
                                            <p:strVal val="#ppt_h"/>
                                          </p:val>
                                        </p:tav>
                                      </p:tavLst>
                                    </p:anim>
                                  </p:childTnLst>
                                </p:cTn>
                              </p:par>
                            </p:childTnLst>
                          </p:cTn>
                        </p:par>
                        <p:par>
                          <p:cTn id="51" fill="hold" nodeType="afterGroup">
                            <p:stCondLst>
                              <p:cond delay="500"/>
                            </p:stCondLst>
                            <p:childTnLst>
                              <p:par>
                                <p:cTn id="52" presetID="18" presetClass="entr" presetSubtype="1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strips(downLeft)">
                                      <p:cBhvr>
                                        <p:cTn id="54" dur="500"/>
                                        <p:tgtEl>
                                          <p:spTgt spid="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0992"/>
                                        </p:tgtEl>
                                        <p:attrNameLst>
                                          <p:attrName>style.visibility</p:attrName>
                                        </p:attrNameLst>
                                      </p:cBhvr>
                                      <p:to>
                                        <p:strVal val="visible"/>
                                      </p:to>
                                    </p:set>
                                    <p:animEffect transition="in" filter="fade">
                                      <p:cBhvr>
                                        <p:cTn id="59" dur="500"/>
                                        <p:tgtEl>
                                          <p:spTgt spid="210992"/>
                                        </p:tgtEl>
                                      </p:cBhvr>
                                    </p:animEffect>
                                  </p:childTnLst>
                                </p:cTn>
                              </p:par>
                              <p:par>
                                <p:cTn id="60" presetID="10" presetClass="exit" presetSubtype="0" fill="hold" nodeType="withEffect">
                                  <p:stCondLst>
                                    <p:cond delay="0"/>
                                  </p:stCondLst>
                                  <p:childTnLst>
                                    <p:animEffect transition="out" filter="fade">
                                      <p:cBhvr>
                                        <p:cTn id="61" dur="500"/>
                                        <p:tgtEl>
                                          <p:spTgt spid="210979"/>
                                        </p:tgtEl>
                                      </p:cBhvr>
                                    </p:animEffect>
                                    <p:set>
                                      <p:cBhvr>
                                        <p:cTn id="62" dur="1" fill="hold">
                                          <p:stCondLst>
                                            <p:cond delay="499"/>
                                          </p:stCondLst>
                                        </p:cTn>
                                        <p:tgtEl>
                                          <p:spTgt spid="210979"/>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0990">
                                            <p:txEl>
                                              <p:pRg st="0" end="0"/>
                                            </p:txEl>
                                          </p:spTgt>
                                        </p:tgtEl>
                                        <p:attrNameLst>
                                          <p:attrName>style.visibility</p:attrName>
                                        </p:attrNameLst>
                                      </p:cBhvr>
                                      <p:to>
                                        <p:strVal val="visible"/>
                                      </p:to>
                                    </p:set>
                                    <p:animEffect transition="in" filter="wipe(left)">
                                      <p:cBhvr>
                                        <p:cTn id="67" dur="500"/>
                                        <p:tgtEl>
                                          <p:spTgt spid="210990">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0990">
                                            <p:txEl>
                                              <p:pRg st="1" end="1"/>
                                            </p:txEl>
                                          </p:spTgt>
                                        </p:tgtEl>
                                        <p:attrNameLst>
                                          <p:attrName>style.visibility</p:attrName>
                                        </p:attrNameLst>
                                      </p:cBhvr>
                                      <p:to>
                                        <p:strVal val="visible"/>
                                      </p:to>
                                    </p:set>
                                    <p:animEffect transition="in" filter="wipe(left)">
                                      <p:cBhvr>
                                        <p:cTn id="72" dur="500"/>
                                        <p:tgtEl>
                                          <p:spTgt spid="210990">
                                            <p:txEl>
                                              <p:pRg st="1" end="1"/>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8" presetClass="entr" presetSubtype="12"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strips(downLeft)">
                                      <p:cBhvr>
                                        <p:cTn id="7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88" grpId="0" build="p"/>
      <p:bldP spid="210991" grpId="0" animBg="1"/>
      <p:bldP spid="210989" grpId="0" build="p"/>
      <p:bldP spid="210992" grpId="0" animBg="1"/>
      <p:bldP spid="210987" grpId="0" build="p" bldLvl="5"/>
      <p:bldP spid="21099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404101" y="2805114"/>
            <a:ext cx="588963" cy="3189287"/>
            <a:chOff x="3704" y="1767"/>
            <a:chExt cx="371" cy="2009"/>
          </a:xfrm>
        </p:grpSpPr>
        <p:sp>
          <p:nvSpPr>
            <p:cNvPr id="12329" name="Line 3"/>
            <p:cNvSpPr>
              <a:spLocks noChangeShapeType="1"/>
            </p:cNvSpPr>
            <p:nvPr/>
          </p:nvSpPr>
          <p:spPr bwMode="auto">
            <a:xfrm>
              <a:off x="3894" y="1767"/>
              <a:ext cx="0" cy="1731"/>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2330" name="Text Box 4"/>
            <p:cNvSpPr txBox="1">
              <a:spLocks noChangeArrowheads="1"/>
            </p:cNvSpPr>
            <p:nvPr/>
          </p:nvSpPr>
          <p:spPr bwMode="auto">
            <a:xfrm>
              <a:off x="3704" y="3497"/>
              <a:ext cx="371"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grpSp>
      <p:sp>
        <p:nvSpPr>
          <p:cNvPr id="12293" name="Rectangle 5"/>
          <p:cNvSpPr>
            <a:spLocks noGrp="1" noChangeArrowheads="1"/>
          </p:cNvSpPr>
          <p:nvPr>
            <p:ph type="title" idx="4294967295"/>
          </p:nvPr>
        </p:nvSpPr>
        <p:spPr>
          <a:xfrm>
            <a:off x="1107831" y="292100"/>
            <a:ext cx="10474569" cy="644528"/>
          </a:xfrm>
        </p:spPr>
        <p:txBody>
          <a:bodyPr/>
          <a:lstStyle/>
          <a:p>
            <a:pPr eaLnBrk="1" hangingPunct="1"/>
            <a:r>
              <a:rPr lang="en-US" dirty="0" smtClean="0"/>
              <a:t>The Effects of a Tax</a:t>
            </a:r>
          </a:p>
        </p:txBody>
      </p:sp>
      <p:grpSp>
        <p:nvGrpSpPr>
          <p:cNvPr id="3" name="Group 6"/>
          <p:cNvGrpSpPr>
            <a:grpSpLocks/>
          </p:cNvGrpSpPr>
          <p:nvPr/>
        </p:nvGrpSpPr>
        <p:grpSpPr bwMode="auto">
          <a:xfrm>
            <a:off x="5592763" y="927101"/>
            <a:ext cx="4305300" cy="4824413"/>
            <a:chOff x="2563" y="584"/>
            <a:chExt cx="2712" cy="3039"/>
          </a:xfrm>
        </p:grpSpPr>
        <p:grpSp>
          <p:nvGrpSpPr>
            <p:cNvPr id="4" name="Group 7"/>
            <p:cNvGrpSpPr>
              <a:grpSpLocks/>
            </p:cNvGrpSpPr>
            <p:nvPr/>
          </p:nvGrpSpPr>
          <p:grpSpPr bwMode="auto">
            <a:xfrm>
              <a:off x="2563" y="584"/>
              <a:ext cx="2712" cy="3039"/>
              <a:chOff x="2305" y="942"/>
              <a:chExt cx="2712" cy="2666"/>
            </a:xfrm>
          </p:grpSpPr>
          <p:grpSp>
            <p:nvGrpSpPr>
              <p:cNvPr id="5" name="Group 8"/>
              <p:cNvGrpSpPr>
                <a:grpSpLocks/>
              </p:cNvGrpSpPr>
              <p:nvPr/>
            </p:nvGrpSpPr>
            <p:grpSpPr bwMode="auto">
              <a:xfrm>
                <a:off x="2424" y="1167"/>
                <a:ext cx="2382" cy="2331"/>
                <a:chOff x="2424" y="1167"/>
                <a:chExt cx="2400" cy="2079"/>
              </a:xfrm>
            </p:grpSpPr>
            <p:sp>
              <p:nvSpPr>
                <p:cNvPr id="12327" name="Line 9"/>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2328" name="Line 10"/>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2325" name="Text Box 11"/>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2326" name="Text Box 12"/>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grpSp>
          <p:nvGrpSpPr>
            <p:cNvPr id="6" name="Group 13"/>
            <p:cNvGrpSpPr>
              <a:grpSpLocks/>
            </p:cNvGrpSpPr>
            <p:nvPr/>
          </p:nvGrpSpPr>
          <p:grpSpPr bwMode="auto">
            <a:xfrm>
              <a:off x="2684" y="936"/>
              <a:ext cx="2495" cy="1771"/>
              <a:chOff x="2684" y="936"/>
              <a:chExt cx="2495" cy="1771"/>
            </a:xfrm>
          </p:grpSpPr>
          <p:sp>
            <p:nvSpPr>
              <p:cNvPr id="12322" name="Text Box 14"/>
              <p:cNvSpPr txBox="1">
                <a:spLocks noChangeArrowheads="1"/>
              </p:cNvSpPr>
              <p:nvPr/>
            </p:nvSpPr>
            <p:spPr bwMode="auto">
              <a:xfrm>
                <a:off x="4946" y="2428"/>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2323" name="Line 15"/>
              <p:cNvSpPr>
                <a:spLocks noChangeShapeType="1"/>
              </p:cNvSpPr>
              <p:nvPr/>
            </p:nvSpPr>
            <p:spPr bwMode="auto">
              <a:xfrm>
                <a:off x="2684" y="936"/>
                <a:ext cx="2305" cy="1589"/>
              </a:xfrm>
              <a:prstGeom prst="line">
                <a:avLst/>
              </a:prstGeom>
              <a:noFill/>
              <a:ln w="28575">
                <a:solidFill>
                  <a:srgbClr val="336699"/>
                </a:solidFill>
                <a:round/>
                <a:headEnd/>
                <a:tailEnd/>
              </a:ln>
            </p:spPr>
            <p:txBody>
              <a:bodyPr/>
              <a:lstStyle/>
              <a:p>
                <a:endParaRPr lang="en-US">
                  <a:latin typeface="Arial"/>
                  <a:cs typeface="Arial"/>
                </a:endParaRPr>
              </a:p>
            </p:txBody>
          </p:sp>
        </p:grpSp>
        <p:grpSp>
          <p:nvGrpSpPr>
            <p:cNvPr id="7" name="Group 16"/>
            <p:cNvGrpSpPr>
              <a:grpSpLocks/>
            </p:cNvGrpSpPr>
            <p:nvPr/>
          </p:nvGrpSpPr>
          <p:grpSpPr bwMode="auto">
            <a:xfrm>
              <a:off x="2682" y="1538"/>
              <a:ext cx="2486" cy="1961"/>
              <a:chOff x="2682" y="1538"/>
              <a:chExt cx="2486" cy="1961"/>
            </a:xfrm>
          </p:grpSpPr>
          <p:sp>
            <p:nvSpPr>
              <p:cNvPr id="12320" name="Text Box 17"/>
              <p:cNvSpPr txBox="1">
                <a:spLocks noChangeArrowheads="1"/>
              </p:cNvSpPr>
              <p:nvPr/>
            </p:nvSpPr>
            <p:spPr bwMode="auto">
              <a:xfrm>
                <a:off x="4935" y="1538"/>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2321" name="Line 18"/>
              <p:cNvSpPr>
                <a:spLocks noChangeShapeType="1"/>
              </p:cNvSpPr>
              <p:nvPr/>
            </p:nvSpPr>
            <p:spPr bwMode="auto">
              <a:xfrm flipV="1">
                <a:off x="2682" y="1732"/>
                <a:ext cx="2282" cy="1767"/>
              </a:xfrm>
              <a:prstGeom prst="line">
                <a:avLst/>
              </a:prstGeom>
              <a:noFill/>
              <a:ln w="28575">
                <a:solidFill>
                  <a:srgbClr val="336699"/>
                </a:solidFill>
                <a:round/>
                <a:headEnd/>
                <a:tailEnd/>
              </a:ln>
            </p:spPr>
            <p:txBody>
              <a:bodyPr/>
              <a:lstStyle/>
              <a:p>
                <a:endParaRPr lang="en-US">
                  <a:latin typeface="Arial"/>
                  <a:cs typeface="Arial"/>
                </a:endParaRPr>
              </a:p>
            </p:txBody>
          </p:sp>
        </p:grpSp>
      </p:grpSp>
      <p:sp>
        <p:nvSpPr>
          <p:cNvPr id="66579" name="Rectangle 19"/>
          <p:cNvSpPr>
            <a:spLocks noChangeArrowheads="1"/>
          </p:cNvSpPr>
          <p:nvPr/>
        </p:nvSpPr>
        <p:spPr bwMode="auto">
          <a:xfrm>
            <a:off x="1892301" y="1030288"/>
            <a:ext cx="3014663" cy="1524000"/>
          </a:xfrm>
          <a:prstGeom prst="rect">
            <a:avLst/>
          </a:prstGeom>
          <a:noFill/>
          <a:ln w="9525">
            <a:noFill/>
            <a:miter lim="800000"/>
            <a:headEnd/>
            <a:tailEnd/>
          </a:ln>
        </p:spPr>
        <p:txBody>
          <a:bodyPr/>
          <a:lstStyle/>
          <a:p>
            <a:pPr>
              <a:lnSpc>
                <a:spcPct val="110000"/>
              </a:lnSpc>
              <a:spcBef>
                <a:spcPct val="45000"/>
              </a:spcBef>
              <a:buClr>
                <a:srgbClr val="00B85C"/>
              </a:buClr>
              <a:buSzPct val="120000"/>
              <a:buFont typeface="Wingdings" pitchFamily="2" charset="2"/>
              <a:buNone/>
            </a:pPr>
            <a:r>
              <a:rPr lang="en-US" sz="2600" dirty="0" smtClean="0">
                <a:latin typeface="Arial"/>
                <a:cs typeface="Arial"/>
              </a:rPr>
              <a:t>Equilibrium </a:t>
            </a:r>
            <a:r>
              <a:rPr lang="en-US" sz="2600" dirty="0">
                <a:latin typeface="Arial"/>
                <a:cs typeface="Arial"/>
              </a:rPr>
              <a:t>with no tax: </a:t>
            </a:r>
            <a:br>
              <a:rPr lang="en-US" sz="2600" dirty="0">
                <a:latin typeface="Arial"/>
                <a:cs typeface="Arial"/>
              </a:rPr>
            </a:br>
            <a:r>
              <a:rPr lang="en-US" sz="2600" dirty="0">
                <a:latin typeface="Arial"/>
                <a:cs typeface="Arial"/>
              </a:rPr>
              <a:t>  Price = </a:t>
            </a:r>
            <a:r>
              <a:rPr lang="en-US" sz="2300" i="1" dirty="0">
                <a:latin typeface="Arial"/>
                <a:cs typeface="Arial"/>
              </a:rPr>
              <a:t>P</a:t>
            </a:r>
            <a:r>
              <a:rPr lang="en-US" sz="2300" i="1" baseline="-25000" dirty="0">
                <a:latin typeface="Arial"/>
                <a:cs typeface="Arial"/>
              </a:rPr>
              <a:t>E</a:t>
            </a:r>
            <a:r>
              <a:rPr lang="en-US" sz="2600" dirty="0">
                <a:latin typeface="Arial"/>
                <a:cs typeface="Arial"/>
              </a:rPr>
              <a:t> </a:t>
            </a:r>
            <a:br>
              <a:rPr lang="en-US" sz="2600" dirty="0">
                <a:latin typeface="Arial"/>
                <a:cs typeface="Arial"/>
              </a:rPr>
            </a:br>
            <a:r>
              <a:rPr lang="en-US" sz="2600" dirty="0">
                <a:latin typeface="Arial"/>
                <a:cs typeface="Arial"/>
              </a:rPr>
              <a:t>  Quantity = </a:t>
            </a:r>
            <a:r>
              <a:rPr lang="en-US" sz="2300" i="1" dirty="0">
                <a:latin typeface="Arial"/>
                <a:cs typeface="Arial"/>
              </a:rPr>
              <a:t>Q</a:t>
            </a:r>
            <a:r>
              <a:rPr lang="en-US" sz="2300" i="1" baseline="-25000" dirty="0">
                <a:latin typeface="Arial"/>
                <a:cs typeface="Arial"/>
              </a:rPr>
              <a:t>E </a:t>
            </a:r>
            <a:endParaRPr lang="en-US" sz="2600" dirty="0">
              <a:latin typeface="Arial"/>
              <a:cs typeface="Arial"/>
            </a:endParaRPr>
          </a:p>
        </p:txBody>
      </p:sp>
      <p:sp>
        <p:nvSpPr>
          <p:cNvPr id="66580" name="Line 20"/>
          <p:cNvSpPr>
            <a:spLocks noChangeShapeType="1"/>
          </p:cNvSpPr>
          <p:nvPr/>
        </p:nvSpPr>
        <p:spPr bwMode="auto">
          <a:xfrm>
            <a:off x="7702551" y="2809875"/>
            <a:ext cx="3175" cy="1250950"/>
          </a:xfrm>
          <a:prstGeom prst="line">
            <a:avLst/>
          </a:prstGeom>
          <a:noFill/>
          <a:ln w="19050">
            <a:solidFill>
              <a:srgbClr val="FF0000"/>
            </a:solidFill>
            <a:round/>
            <a:headEnd/>
            <a:tailEnd/>
          </a:ln>
        </p:spPr>
        <p:txBody>
          <a:bodyPr/>
          <a:lstStyle/>
          <a:p>
            <a:endParaRPr lang="en-US">
              <a:latin typeface="Arial"/>
              <a:cs typeface="Arial"/>
            </a:endParaRPr>
          </a:p>
        </p:txBody>
      </p:sp>
      <p:grpSp>
        <p:nvGrpSpPr>
          <p:cNvPr id="8" name="Group 21"/>
          <p:cNvGrpSpPr>
            <a:grpSpLocks/>
          </p:cNvGrpSpPr>
          <p:nvPr/>
        </p:nvGrpSpPr>
        <p:grpSpPr bwMode="auto">
          <a:xfrm>
            <a:off x="5251451" y="3836988"/>
            <a:ext cx="2449513" cy="442912"/>
            <a:chOff x="2348" y="2417"/>
            <a:chExt cx="1543" cy="279"/>
          </a:xfrm>
        </p:grpSpPr>
        <p:sp>
          <p:nvSpPr>
            <p:cNvPr id="12315" name="Text Box 22"/>
            <p:cNvSpPr txBox="1">
              <a:spLocks noChangeArrowheads="1"/>
            </p:cNvSpPr>
            <p:nvPr/>
          </p:nvSpPr>
          <p:spPr bwMode="auto">
            <a:xfrm>
              <a:off x="2348" y="241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2316" name="Line 23"/>
            <p:cNvSpPr>
              <a:spLocks noChangeShapeType="1"/>
            </p:cNvSpPr>
            <p:nvPr/>
          </p:nvSpPr>
          <p:spPr bwMode="auto">
            <a:xfrm flipH="1">
              <a:off x="2682" y="2556"/>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9" name="Group 24"/>
          <p:cNvGrpSpPr>
            <a:grpSpLocks/>
          </p:cNvGrpSpPr>
          <p:nvPr/>
        </p:nvGrpSpPr>
        <p:grpSpPr bwMode="auto">
          <a:xfrm>
            <a:off x="5246689" y="2584451"/>
            <a:ext cx="2454275" cy="442913"/>
            <a:chOff x="2345" y="1628"/>
            <a:chExt cx="1546" cy="279"/>
          </a:xfrm>
        </p:grpSpPr>
        <p:sp>
          <p:nvSpPr>
            <p:cNvPr id="12313" name="Text Box 25"/>
            <p:cNvSpPr txBox="1">
              <a:spLocks noChangeArrowheads="1"/>
            </p:cNvSpPr>
            <p:nvPr/>
          </p:nvSpPr>
          <p:spPr bwMode="auto">
            <a:xfrm>
              <a:off x="2345" y="1628"/>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B</a:t>
              </a:r>
            </a:p>
          </p:txBody>
        </p:sp>
        <p:sp>
          <p:nvSpPr>
            <p:cNvPr id="12314" name="Line 26"/>
            <p:cNvSpPr>
              <a:spLocks noChangeShapeType="1"/>
            </p:cNvSpPr>
            <p:nvPr/>
          </p:nvSpPr>
          <p:spPr bwMode="auto">
            <a:xfrm flipH="1">
              <a:off x="2682" y="1770"/>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10" name="Group 27"/>
          <p:cNvGrpSpPr>
            <a:grpSpLocks/>
          </p:cNvGrpSpPr>
          <p:nvPr/>
        </p:nvGrpSpPr>
        <p:grpSpPr bwMode="auto">
          <a:xfrm>
            <a:off x="5251451" y="3170238"/>
            <a:ext cx="3598863" cy="2824162"/>
            <a:chOff x="2348" y="1997"/>
            <a:chExt cx="2267" cy="1779"/>
          </a:xfrm>
        </p:grpSpPr>
        <p:sp>
          <p:nvSpPr>
            <p:cNvPr id="12308" name="Text Box 28"/>
            <p:cNvSpPr txBox="1">
              <a:spLocks noChangeArrowheads="1"/>
            </p:cNvSpPr>
            <p:nvPr/>
          </p:nvSpPr>
          <p:spPr bwMode="auto">
            <a:xfrm>
              <a:off x="2348" y="199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E</a:t>
              </a:r>
            </a:p>
          </p:txBody>
        </p:sp>
        <p:grpSp>
          <p:nvGrpSpPr>
            <p:cNvPr id="11" name="Group 29"/>
            <p:cNvGrpSpPr>
              <a:grpSpLocks/>
            </p:cNvGrpSpPr>
            <p:nvPr/>
          </p:nvGrpSpPr>
          <p:grpSpPr bwMode="auto">
            <a:xfrm>
              <a:off x="2690" y="2142"/>
              <a:ext cx="1743" cy="1354"/>
              <a:chOff x="357" y="2450"/>
              <a:chExt cx="795" cy="646"/>
            </a:xfrm>
          </p:grpSpPr>
          <p:sp>
            <p:nvSpPr>
              <p:cNvPr id="12311" name="Line 30"/>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2312" name="Line 31"/>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2310" name="Text Box 32"/>
            <p:cNvSpPr txBox="1">
              <a:spLocks noChangeArrowheads="1"/>
            </p:cNvSpPr>
            <p:nvPr/>
          </p:nvSpPr>
          <p:spPr bwMode="auto">
            <a:xfrm>
              <a:off x="4244" y="3497"/>
              <a:ext cx="371"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grpSp>
      <p:sp>
        <p:nvSpPr>
          <p:cNvPr id="66593" name="Rectangle 33"/>
          <p:cNvSpPr>
            <a:spLocks noChangeArrowheads="1"/>
          </p:cNvSpPr>
          <p:nvPr/>
        </p:nvSpPr>
        <p:spPr bwMode="auto">
          <a:xfrm>
            <a:off x="1889125" y="2794001"/>
            <a:ext cx="2928938" cy="1063625"/>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dirty="0">
                <a:latin typeface="Arial"/>
                <a:cs typeface="Arial"/>
              </a:rPr>
              <a:t>Equilibrium</a:t>
            </a:r>
            <a:r>
              <a:rPr lang="en-US" sz="2600" dirty="0" smtClean="0">
                <a:latin typeface="Arial"/>
                <a:cs typeface="Arial"/>
              </a:rPr>
              <a:t> </a:t>
            </a:r>
            <a:r>
              <a:rPr lang="en-US" sz="2600" dirty="0">
                <a:latin typeface="Arial"/>
                <a:cs typeface="Arial"/>
              </a:rPr>
              <a:t>with </a:t>
            </a:r>
            <a:br>
              <a:rPr lang="en-US" sz="2600" dirty="0">
                <a:latin typeface="Arial"/>
                <a:cs typeface="Arial"/>
              </a:rPr>
            </a:br>
            <a:r>
              <a:rPr lang="en-US" sz="2600" dirty="0">
                <a:latin typeface="Arial"/>
                <a:cs typeface="Arial"/>
              </a:rPr>
              <a:t>tax = $</a:t>
            </a:r>
            <a:r>
              <a:rPr lang="en-US" sz="2600" i="1" dirty="0">
                <a:latin typeface="Arial"/>
                <a:cs typeface="Arial"/>
              </a:rPr>
              <a:t>T</a:t>
            </a:r>
            <a:r>
              <a:rPr lang="en-US" sz="2600" dirty="0">
                <a:latin typeface="Arial"/>
                <a:cs typeface="Arial"/>
              </a:rPr>
              <a:t> per unit:</a:t>
            </a:r>
          </a:p>
        </p:txBody>
      </p:sp>
      <p:sp>
        <p:nvSpPr>
          <p:cNvPr id="66594" name="Rectangle 34"/>
          <p:cNvSpPr>
            <a:spLocks noChangeArrowheads="1"/>
          </p:cNvSpPr>
          <p:nvPr/>
        </p:nvSpPr>
        <p:spPr bwMode="auto">
          <a:xfrm>
            <a:off x="2066925" y="4154489"/>
            <a:ext cx="2852738" cy="523875"/>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Sellers receive </a:t>
            </a:r>
            <a:r>
              <a:rPr lang="en-US" sz="2300" i="1">
                <a:latin typeface="Arial"/>
                <a:cs typeface="Arial"/>
              </a:rPr>
              <a:t>P</a:t>
            </a:r>
            <a:r>
              <a:rPr lang="en-US" sz="2300" i="1" baseline="-25000">
                <a:latin typeface="Arial"/>
                <a:cs typeface="Arial"/>
              </a:rPr>
              <a:t>S </a:t>
            </a:r>
            <a:endParaRPr lang="en-US" sz="2600">
              <a:latin typeface="Arial"/>
              <a:cs typeface="Arial"/>
            </a:endParaRPr>
          </a:p>
        </p:txBody>
      </p:sp>
      <p:sp>
        <p:nvSpPr>
          <p:cNvPr id="66595" name="Rectangle 35"/>
          <p:cNvSpPr>
            <a:spLocks noChangeArrowheads="1"/>
          </p:cNvSpPr>
          <p:nvPr/>
        </p:nvSpPr>
        <p:spPr bwMode="auto">
          <a:xfrm>
            <a:off x="2082801" y="4662489"/>
            <a:ext cx="2525713" cy="549275"/>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Quantity = </a:t>
            </a:r>
            <a:r>
              <a:rPr lang="en-US" sz="2300" i="1">
                <a:latin typeface="Arial"/>
                <a:cs typeface="Arial"/>
              </a:rPr>
              <a:t>Q</a:t>
            </a:r>
            <a:r>
              <a:rPr lang="en-US" sz="2300" i="1" baseline="-25000">
                <a:latin typeface="Arial"/>
                <a:cs typeface="Arial"/>
              </a:rPr>
              <a:t>T </a:t>
            </a:r>
            <a:endParaRPr lang="en-US" sz="2600">
              <a:latin typeface="Arial"/>
              <a:cs typeface="Arial"/>
            </a:endParaRPr>
          </a:p>
        </p:txBody>
      </p:sp>
      <p:sp>
        <p:nvSpPr>
          <p:cNvPr id="66596" name="Rectangle 36"/>
          <p:cNvSpPr>
            <a:spLocks noChangeArrowheads="1"/>
          </p:cNvSpPr>
          <p:nvPr/>
        </p:nvSpPr>
        <p:spPr bwMode="auto">
          <a:xfrm>
            <a:off x="2066925" y="3652838"/>
            <a:ext cx="2776538" cy="50800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Buyers pay </a:t>
            </a:r>
            <a:r>
              <a:rPr lang="en-US" sz="2300" i="1">
                <a:latin typeface="Arial"/>
                <a:cs typeface="Arial"/>
              </a:rPr>
              <a:t>P</a:t>
            </a:r>
            <a:r>
              <a:rPr lang="en-US" sz="2300" i="1" baseline="-25000">
                <a:latin typeface="Arial"/>
                <a:cs typeface="Arial"/>
              </a:rPr>
              <a:t>B </a:t>
            </a:r>
            <a:endParaRPr lang="en-US" sz="2600">
              <a:latin typeface="Arial"/>
              <a:cs typeface="Arial"/>
            </a:endParaRPr>
          </a:p>
        </p:txBody>
      </p:sp>
      <p:grpSp>
        <p:nvGrpSpPr>
          <p:cNvPr id="12" name="Group 37"/>
          <p:cNvGrpSpPr>
            <a:grpSpLocks/>
          </p:cNvGrpSpPr>
          <p:nvPr/>
        </p:nvGrpSpPr>
        <p:grpSpPr bwMode="auto">
          <a:xfrm>
            <a:off x="7516814" y="1963739"/>
            <a:ext cx="2344737" cy="2084387"/>
            <a:chOff x="3775" y="1237"/>
            <a:chExt cx="1477" cy="1313"/>
          </a:xfrm>
        </p:grpSpPr>
        <p:sp>
          <p:nvSpPr>
            <p:cNvPr id="12305" name="AutoShape 38"/>
            <p:cNvSpPr>
              <a:spLocks/>
            </p:cNvSpPr>
            <p:nvPr/>
          </p:nvSpPr>
          <p:spPr bwMode="auto">
            <a:xfrm rot="10800000">
              <a:off x="3930" y="1770"/>
              <a:ext cx="129" cy="780"/>
            </a:xfrm>
            <a:prstGeom prst="leftBrace">
              <a:avLst>
                <a:gd name="adj1" fmla="val 50388"/>
                <a:gd name="adj2" fmla="val 61537"/>
              </a:avLst>
            </a:prstGeom>
            <a:noFill/>
            <a:ln w="9525">
              <a:solidFill>
                <a:schemeClr val="tx1"/>
              </a:solidFill>
              <a:round/>
              <a:headEnd/>
              <a:tailEnd/>
            </a:ln>
          </p:spPr>
          <p:txBody>
            <a:bodyPr wrap="none" anchor="ctr"/>
            <a:lstStyle/>
            <a:p>
              <a:endParaRPr lang="en-US">
                <a:latin typeface="Arial"/>
                <a:cs typeface="Arial"/>
              </a:endParaRPr>
            </a:p>
          </p:txBody>
        </p:sp>
        <p:sp>
          <p:nvSpPr>
            <p:cNvPr id="12306" name="Text Box 39"/>
            <p:cNvSpPr txBox="1">
              <a:spLocks noChangeArrowheads="1"/>
            </p:cNvSpPr>
            <p:nvPr/>
          </p:nvSpPr>
          <p:spPr bwMode="auto">
            <a:xfrm>
              <a:off x="3775" y="1237"/>
              <a:ext cx="147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Size of tax = $</a:t>
              </a:r>
              <a:r>
                <a:rPr lang="en-US" sz="2400" i="1">
                  <a:latin typeface="Arial"/>
                  <a:cs typeface="Arial"/>
                </a:rPr>
                <a:t>T</a:t>
              </a:r>
            </a:p>
          </p:txBody>
        </p:sp>
        <p:sp>
          <p:nvSpPr>
            <p:cNvPr id="12307" name="Line 40"/>
            <p:cNvSpPr>
              <a:spLocks noChangeShapeType="1"/>
            </p:cNvSpPr>
            <p:nvPr/>
          </p:nvSpPr>
          <p:spPr bwMode="auto">
            <a:xfrm flipV="1">
              <a:off x="4080" y="1500"/>
              <a:ext cx="462" cy="564"/>
            </a:xfrm>
            <a:prstGeom prst="line">
              <a:avLst/>
            </a:prstGeom>
            <a:noFill/>
            <a:ln w="9525">
              <a:solidFill>
                <a:schemeClr val="tx1"/>
              </a:solidFill>
              <a:round/>
              <a:headEnd/>
              <a:tailEnd/>
            </a:ln>
          </p:spPr>
          <p:txBody>
            <a:bodyPr/>
            <a:lstStyle/>
            <a:p>
              <a:endParaRPr lang="en-US">
                <a:latin typeface="Arial"/>
                <a:cs typeface="Arial"/>
              </a:endParaRPr>
            </a:p>
          </p:txBody>
        </p:sp>
      </p:grpSp>
    </p:spTree>
    <p:extLst>
      <p:ext uri="{BB962C8B-B14F-4D97-AF65-F5344CB8AC3E}">
        <p14:creationId xmlns:p14="http://schemas.microsoft.com/office/powerpoint/2010/main" val="3258318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79"/>
                                        </p:tgtEl>
                                        <p:attrNameLst>
                                          <p:attrName>style.visibility</p:attrName>
                                        </p:attrNameLst>
                                      </p:cBhvr>
                                      <p:to>
                                        <p:strVal val="visible"/>
                                      </p:to>
                                    </p:set>
                                    <p:animEffect transition="in" filter="wipe(left)">
                                      <p:cBhvr>
                                        <p:cTn id="7" dur="500"/>
                                        <p:tgtEl>
                                          <p:spTgt spid="6657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6593"/>
                                        </p:tgtEl>
                                        <p:attrNameLst>
                                          <p:attrName>style.visibility</p:attrName>
                                        </p:attrNameLst>
                                      </p:cBhvr>
                                      <p:to>
                                        <p:strVal val="visible"/>
                                      </p:to>
                                    </p:set>
                                    <p:animEffect transition="in" filter="wipe(left)">
                                      <p:cBhvr>
                                        <p:cTn id="16" dur="500"/>
                                        <p:tgtEl>
                                          <p:spTgt spid="6659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66580"/>
                                        </p:tgtEl>
                                        <p:attrNameLst>
                                          <p:attrName>style.visibility</p:attrName>
                                        </p:attrNameLst>
                                      </p:cBhvr>
                                      <p:to>
                                        <p:strVal val="visible"/>
                                      </p:to>
                                    </p:set>
                                    <p:animEffect transition="in" filter="wipe(up)">
                                      <p:cBhvr>
                                        <p:cTn id="20" dur="500"/>
                                        <p:tgtEl>
                                          <p:spTgt spid="66580"/>
                                        </p:tgtEl>
                                      </p:cBhvr>
                                    </p:animEffect>
                                  </p:childTnLst>
                                </p:cTn>
                              </p:par>
                            </p:childTnLst>
                          </p:cTn>
                        </p:par>
                        <p:par>
                          <p:cTn id="21" fill="hold">
                            <p:stCondLst>
                              <p:cond delay="1000"/>
                            </p:stCondLst>
                            <p:childTnLst>
                              <p:par>
                                <p:cTn id="22" presetID="18" presetClass="entr" presetSubtype="12"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6596"/>
                                        </p:tgtEl>
                                        <p:attrNameLst>
                                          <p:attrName>style.visibility</p:attrName>
                                        </p:attrNameLst>
                                      </p:cBhvr>
                                      <p:to>
                                        <p:strVal val="visible"/>
                                      </p:to>
                                    </p:set>
                                    <p:animEffect transition="in" filter="wipe(left)">
                                      <p:cBhvr>
                                        <p:cTn id="29" dur="500"/>
                                        <p:tgtEl>
                                          <p:spTgt spid="66596"/>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6594"/>
                                        </p:tgtEl>
                                        <p:attrNameLst>
                                          <p:attrName>style.visibility</p:attrName>
                                        </p:attrNameLst>
                                      </p:cBhvr>
                                      <p:to>
                                        <p:strVal val="visible"/>
                                      </p:to>
                                    </p:set>
                                    <p:animEffect transition="in" filter="wipe(left)">
                                      <p:cBhvr>
                                        <p:cTn id="38" dur="500"/>
                                        <p:tgtEl>
                                          <p:spTgt spid="66594"/>
                                        </p:tgtEl>
                                      </p:cBhvr>
                                    </p:animEffect>
                                  </p:childTnLst>
                                </p:cTn>
                              </p:par>
                            </p:childTnLst>
                          </p:cTn>
                        </p:par>
                        <p:par>
                          <p:cTn id="39" fill="hold">
                            <p:stCondLst>
                              <p:cond delay="500"/>
                            </p:stCondLst>
                            <p:childTnLst>
                              <p:par>
                                <p:cTn id="40" presetID="22" presetClass="entr" presetSubtype="2"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6595"/>
                                        </p:tgtEl>
                                        <p:attrNameLst>
                                          <p:attrName>style.visibility</p:attrName>
                                        </p:attrNameLst>
                                      </p:cBhvr>
                                      <p:to>
                                        <p:strVal val="visible"/>
                                      </p:to>
                                    </p:set>
                                    <p:animEffect transition="in" filter="wipe(left)">
                                      <p:cBhvr>
                                        <p:cTn id="47" dur="500"/>
                                        <p:tgtEl>
                                          <p:spTgt spid="6659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up)">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9" grpId="0"/>
      <p:bldP spid="66580" grpId="0" animBg="1"/>
      <p:bldP spid="66593" grpId="0"/>
      <p:bldP spid="66594" grpId="0"/>
      <p:bldP spid="66595" grpId="0"/>
      <p:bldP spid="6659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Line 2"/>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68611" name="Rectangle 3"/>
          <p:cNvSpPr>
            <a:spLocks noChangeArrowheads="1"/>
          </p:cNvSpPr>
          <p:nvPr/>
        </p:nvSpPr>
        <p:spPr bwMode="auto">
          <a:xfrm>
            <a:off x="5786438" y="2811464"/>
            <a:ext cx="1911350" cy="1246187"/>
          </a:xfrm>
          <a:prstGeom prst="rect">
            <a:avLst/>
          </a:prstGeom>
          <a:solidFill>
            <a:srgbClr val="FFCCCC"/>
          </a:solidFill>
          <a:ln w="9525">
            <a:noFill/>
            <a:miter lim="800000"/>
            <a:headEnd/>
            <a:tailEnd/>
          </a:ln>
        </p:spPr>
        <p:txBody>
          <a:bodyPr wrap="none" anchor="ctr"/>
          <a:lstStyle/>
          <a:p>
            <a:endParaRPr lang="en-US">
              <a:latin typeface="Arial"/>
              <a:cs typeface="Arial"/>
            </a:endParaRPr>
          </a:p>
        </p:txBody>
      </p:sp>
      <p:sp>
        <p:nvSpPr>
          <p:cNvPr id="13318" name="Rectangle 4"/>
          <p:cNvSpPr>
            <a:spLocks noGrp="1" noChangeArrowheads="1"/>
          </p:cNvSpPr>
          <p:nvPr>
            <p:ph type="title" idx="4294967295"/>
          </p:nvPr>
        </p:nvSpPr>
        <p:spPr/>
        <p:txBody>
          <a:bodyPr/>
          <a:lstStyle/>
          <a:p>
            <a:pPr eaLnBrk="1" hangingPunct="1"/>
            <a:r>
              <a:rPr lang="en-US" smtClean="0"/>
              <a:t>The Effects of a Tax</a:t>
            </a:r>
          </a:p>
        </p:txBody>
      </p:sp>
      <p:grpSp>
        <p:nvGrpSpPr>
          <p:cNvPr id="2" name="Group 5"/>
          <p:cNvGrpSpPr>
            <a:grpSpLocks/>
          </p:cNvGrpSpPr>
          <p:nvPr/>
        </p:nvGrpSpPr>
        <p:grpSpPr bwMode="auto">
          <a:xfrm>
            <a:off x="5592763" y="927101"/>
            <a:ext cx="4305300" cy="4824413"/>
            <a:chOff x="2305" y="942"/>
            <a:chExt cx="2712" cy="2666"/>
          </a:xfrm>
        </p:grpSpPr>
        <p:grpSp>
          <p:nvGrpSpPr>
            <p:cNvPr id="3" name="Group 6"/>
            <p:cNvGrpSpPr>
              <a:grpSpLocks/>
            </p:cNvGrpSpPr>
            <p:nvPr/>
          </p:nvGrpSpPr>
          <p:grpSpPr bwMode="auto">
            <a:xfrm>
              <a:off x="2424" y="1167"/>
              <a:ext cx="2382" cy="2331"/>
              <a:chOff x="2424" y="1167"/>
              <a:chExt cx="2400" cy="2079"/>
            </a:xfrm>
          </p:grpSpPr>
          <p:sp>
            <p:nvSpPr>
              <p:cNvPr id="13345"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3346"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3343" name="Text Box 9"/>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3344" name="Text Box 10"/>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13320" name="Text Box 11"/>
          <p:cNvSpPr txBox="1">
            <a:spLocks noChangeArrowheads="1"/>
          </p:cNvSpPr>
          <p:nvPr/>
        </p:nvSpPr>
        <p:spPr bwMode="auto">
          <a:xfrm>
            <a:off x="9375775" y="3854451"/>
            <a:ext cx="369888"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3321" name="Line 12"/>
          <p:cNvSpPr>
            <a:spLocks noChangeShapeType="1"/>
          </p:cNvSpPr>
          <p:nvPr/>
        </p:nvSpPr>
        <p:spPr bwMode="auto">
          <a:xfrm>
            <a:off x="5784850" y="1485900"/>
            <a:ext cx="3659188" cy="2522538"/>
          </a:xfrm>
          <a:prstGeom prst="line">
            <a:avLst/>
          </a:prstGeom>
          <a:noFill/>
          <a:ln w="28575">
            <a:solidFill>
              <a:srgbClr val="336699"/>
            </a:solidFill>
            <a:round/>
            <a:headEnd/>
            <a:tailEnd/>
          </a:ln>
        </p:spPr>
        <p:txBody>
          <a:bodyPr/>
          <a:lstStyle/>
          <a:p>
            <a:endParaRPr lang="en-US">
              <a:latin typeface="Arial"/>
              <a:cs typeface="Arial"/>
            </a:endParaRPr>
          </a:p>
        </p:txBody>
      </p:sp>
      <p:sp>
        <p:nvSpPr>
          <p:cNvPr id="13322" name="Text Box 13"/>
          <p:cNvSpPr txBox="1">
            <a:spLocks noChangeArrowheads="1"/>
          </p:cNvSpPr>
          <p:nvPr/>
        </p:nvSpPr>
        <p:spPr bwMode="auto">
          <a:xfrm>
            <a:off x="9358314" y="2441576"/>
            <a:ext cx="369887"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3323" name="Line 14"/>
          <p:cNvSpPr>
            <a:spLocks noChangeShapeType="1"/>
          </p:cNvSpPr>
          <p:nvPr/>
        </p:nvSpPr>
        <p:spPr bwMode="auto">
          <a:xfrm flipV="1">
            <a:off x="5781676" y="2749551"/>
            <a:ext cx="3622675" cy="2805113"/>
          </a:xfrm>
          <a:prstGeom prst="line">
            <a:avLst/>
          </a:prstGeom>
          <a:noFill/>
          <a:ln w="28575">
            <a:solidFill>
              <a:srgbClr val="336699"/>
            </a:solidFill>
            <a:round/>
            <a:headEnd/>
            <a:tailEnd/>
          </a:ln>
        </p:spPr>
        <p:txBody>
          <a:bodyPr/>
          <a:lstStyle/>
          <a:p>
            <a:endParaRPr lang="en-US">
              <a:latin typeface="Arial"/>
              <a:cs typeface="Arial"/>
            </a:endParaRPr>
          </a:p>
        </p:txBody>
      </p:sp>
      <p:sp>
        <p:nvSpPr>
          <p:cNvPr id="68623" name="Rectangle 15"/>
          <p:cNvSpPr>
            <a:spLocks noChangeArrowheads="1"/>
          </p:cNvSpPr>
          <p:nvPr/>
        </p:nvSpPr>
        <p:spPr bwMode="auto">
          <a:xfrm>
            <a:off x="2008188" y="1560513"/>
            <a:ext cx="3014662" cy="1092200"/>
          </a:xfrm>
          <a:prstGeom prst="rect">
            <a:avLst/>
          </a:prstGeom>
          <a:noFill/>
          <a:ln w="9525">
            <a:noFill/>
            <a:miter lim="800000"/>
            <a:headEnd/>
            <a:tailEnd/>
          </a:ln>
        </p:spPr>
        <p:txBody>
          <a:bodyPr/>
          <a:lstStyle/>
          <a:p>
            <a:pPr algn="ctr">
              <a:lnSpc>
                <a:spcPct val="105000"/>
              </a:lnSpc>
              <a:spcBef>
                <a:spcPct val="45000"/>
              </a:spcBef>
              <a:buClr>
                <a:srgbClr val="00B85C"/>
              </a:buClr>
              <a:buSzPct val="120000"/>
              <a:buFont typeface="Wingdings" pitchFamily="2" charset="2"/>
              <a:buNone/>
            </a:pPr>
            <a:r>
              <a:rPr lang="en-US" sz="2600">
                <a:latin typeface="Arial"/>
                <a:cs typeface="Arial"/>
              </a:rPr>
              <a:t>Revenue from tax: $</a:t>
            </a:r>
            <a:r>
              <a:rPr lang="en-US" sz="2300" i="1">
                <a:latin typeface="Arial"/>
                <a:cs typeface="Arial"/>
              </a:rPr>
              <a:t>T</a:t>
            </a:r>
            <a:r>
              <a:rPr lang="en-US" sz="2600">
                <a:latin typeface="Arial"/>
                <a:cs typeface="Arial"/>
              </a:rPr>
              <a:t> x </a:t>
            </a:r>
            <a:r>
              <a:rPr lang="en-US" sz="2300" i="1">
                <a:latin typeface="Arial"/>
                <a:cs typeface="Arial"/>
              </a:rPr>
              <a:t>Q</a:t>
            </a:r>
            <a:r>
              <a:rPr lang="en-US" sz="2300" i="1" baseline="-25000">
                <a:latin typeface="Arial"/>
                <a:cs typeface="Arial"/>
              </a:rPr>
              <a:t>T </a:t>
            </a:r>
            <a:endParaRPr lang="en-US" sz="2600">
              <a:latin typeface="Arial"/>
              <a:cs typeface="Arial"/>
            </a:endParaRPr>
          </a:p>
        </p:txBody>
      </p:sp>
      <p:grpSp>
        <p:nvGrpSpPr>
          <p:cNvPr id="4" name="Group 16"/>
          <p:cNvGrpSpPr>
            <a:grpSpLocks/>
          </p:cNvGrpSpPr>
          <p:nvPr/>
        </p:nvGrpSpPr>
        <p:grpSpPr bwMode="auto">
          <a:xfrm>
            <a:off x="5251451" y="3836988"/>
            <a:ext cx="2449513" cy="442912"/>
            <a:chOff x="2348" y="2417"/>
            <a:chExt cx="1543" cy="279"/>
          </a:xfrm>
        </p:grpSpPr>
        <p:sp>
          <p:nvSpPr>
            <p:cNvPr id="13340" name="Text Box 17"/>
            <p:cNvSpPr txBox="1">
              <a:spLocks noChangeArrowheads="1"/>
            </p:cNvSpPr>
            <p:nvPr/>
          </p:nvSpPr>
          <p:spPr bwMode="auto">
            <a:xfrm>
              <a:off x="2348" y="241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3341" name="Line 18"/>
            <p:cNvSpPr>
              <a:spLocks noChangeShapeType="1"/>
            </p:cNvSpPr>
            <p:nvPr/>
          </p:nvSpPr>
          <p:spPr bwMode="auto">
            <a:xfrm flipH="1">
              <a:off x="2682" y="2556"/>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5" name="Group 19"/>
          <p:cNvGrpSpPr>
            <a:grpSpLocks/>
          </p:cNvGrpSpPr>
          <p:nvPr/>
        </p:nvGrpSpPr>
        <p:grpSpPr bwMode="auto">
          <a:xfrm>
            <a:off x="5246689" y="2584451"/>
            <a:ext cx="2454275" cy="442913"/>
            <a:chOff x="2345" y="1628"/>
            <a:chExt cx="1546" cy="279"/>
          </a:xfrm>
        </p:grpSpPr>
        <p:sp>
          <p:nvSpPr>
            <p:cNvPr id="13338" name="Text Box 20"/>
            <p:cNvSpPr txBox="1">
              <a:spLocks noChangeArrowheads="1"/>
            </p:cNvSpPr>
            <p:nvPr/>
          </p:nvSpPr>
          <p:spPr bwMode="auto">
            <a:xfrm>
              <a:off x="2345" y="1628"/>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B</a:t>
              </a:r>
            </a:p>
          </p:txBody>
        </p:sp>
        <p:sp>
          <p:nvSpPr>
            <p:cNvPr id="13339" name="Line 21"/>
            <p:cNvSpPr>
              <a:spLocks noChangeShapeType="1"/>
            </p:cNvSpPr>
            <p:nvPr/>
          </p:nvSpPr>
          <p:spPr bwMode="auto">
            <a:xfrm flipH="1">
              <a:off x="2682" y="1770"/>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3327" name="Text Box 22"/>
          <p:cNvSpPr txBox="1">
            <a:spLocks noChangeArrowheads="1"/>
          </p:cNvSpPr>
          <p:nvPr/>
        </p:nvSpPr>
        <p:spPr bwMode="auto">
          <a:xfrm>
            <a:off x="5251451" y="3170238"/>
            <a:ext cx="53181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E</a:t>
            </a:r>
          </a:p>
        </p:txBody>
      </p:sp>
      <p:grpSp>
        <p:nvGrpSpPr>
          <p:cNvPr id="6" name="Group 23"/>
          <p:cNvGrpSpPr>
            <a:grpSpLocks/>
          </p:cNvGrpSpPr>
          <p:nvPr/>
        </p:nvGrpSpPr>
        <p:grpSpPr bwMode="auto">
          <a:xfrm>
            <a:off x="5794376" y="3400426"/>
            <a:ext cx="2767013" cy="2149475"/>
            <a:chOff x="357" y="2450"/>
            <a:chExt cx="795" cy="646"/>
          </a:xfrm>
        </p:grpSpPr>
        <p:sp>
          <p:nvSpPr>
            <p:cNvPr id="13336" name="Line 24"/>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3337" name="Line 25"/>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3329" name="Text Box 26"/>
          <p:cNvSpPr txBox="1">
            <a:spLocks noChangeArrowheads="1"/>
          </p:cNvSpPr>
          <p:nvPr/>
        </p:nvSpPr>
        <p:spPr bwMode="auto">
          <a:xfrm>
            <a:off x="826135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sp>
        <p:nvSpPr>
          <p:cNvPr id="13330" name="Text Box 27"/>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grpSp>
        <p:nvGrpSpPr>
          <p:cNvPr id="7" name="Group 28"/>
          <p:cNvGrpSpPr>
            <a:grpSpLocks/>
          </p:cNvGrpSpPr>
          <p:nvPr/>
        </p:nvGrpSpPr>
        <p:grpSpPr bwMode="auto">
          <a:xfrm>
            <a:off x="7516814" y="1963739"/>
            <a:ext cx="2344737" cy="2084387"/>
            <a:chOff x="3775" y="1237"/>
            <a:chExt cx="1477" cy="1313"/>
          </a:xfrm>
        </p:grpSpPr>
        <p:sp>
          <p:nvSpPr>
            <p:cNvPr id="13333" name="AutoShape 29"/>
            <p:cNvSpPr>
              <a:spLocks/>
            </p:cNvSpPr>
            <p:nvPr/>
          </p:nvSpPr>
          <p:spPr bwMode="auto">
            <a:xfrm rot="10800000">
              <a:off x="3930" y="1770"/>
              <a:ext cx="129" cy="780"/>
            </a:xfrm>
            <a:prstGeom prst="leftBrace">
              <a:avLst>
                <a:gd name="adj1" fmla="val 50388"/>
                <a:gd name="adj2" fmla="val 61537"/>
              </a:avLst>
            </a:prstGeom>
            <a:noFill/>
            <a:ln w="9525">
              <a:solidFill>
                <a:schemeClr val="tx1"/>
              </a:solidFill>
              <a:round/>
              <a:headEnd/>
              <a:tailEnd/>
            </a:ln>
          </p:spPr>
          <p:txBody>
            <a:bodyPr wrap="none" anchor="ctr"/>
            <a:lstStyle/>
            <a:p>
              <a:endParaRPr lang="en-US">
                <a:latin typeface="Arial"/>
                <a:cs typeface="Arial"/>
              </a:endParaRPr>
            </a:p>
          </p:txBody>
        </p:sp>
        <p:sp>
          <p:nvSpPr>
            <p:cNvPr id="13334" name="Text Box 30"/>
            <p:cNvSpPr txBox="1">
              <a:spLocks noChangeArrowheads="1"/>
            </p:cNvSpPr>
            <p:nvPr/>
          </p:nvSpPr>
          <p:spPr bwMode="auto">
            <a:xfrm>
              <a:off x="3775" y="1237"/>
              <a:ext cx="147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Size of tax = $</a:t>
              </a:r>
              <a:r>
                <a:rPr lang="en-US" sz="2400" i="1">
                  <a:latin typeface="Arial"/>
                  <a:cs typeface="Arial"/>
                </a:rPr>
                <a:t>T</a:t>
              </a:r>
            </a:p>
          </p:txBody>
        </p:sp>
        <p:sp>
          <p:nvSpPr>
            <p:cNvPr id="13335" name="Line 31"/>
            <p:cNvSpPr>
              <a:spLocks noChangeShapeType="1"/>
            </p:cNvSpPr>
            <p:nvPr/>
          </p:nvSpPr>
          <p:spPr bwMode="auto">
            <a:xfrm flipV="1">
              <a:off x="4080" y="1500"/>
              <a:ext cx="462" cy="564"/>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3332" name="Line 32"/>
          <p:cNvSpPr>
            <a:spLocks noChangeShapeType="1"/>
          </p:cNvSpPr>
          <p:nvPr/>
        </p:nvSpPr>
        <p:spPr bwMode="auto">
          <a:xfrm>
            <a:off x="7702551" y="2809875"/>
            <a:ext cx="3175" cy="1250950"/>
          </a:xfrm>
          <a:prstGeom prst="line">
            <a:avLst/>
          </a:prstGeom>
          <a:noFill/>
          <a:ln w="19050">
            <a:solidFill>
              <a:srgbClr val="FF0000"/>
            </a:solidFill>
            <a:round/>
            <a:headEnd/>
            <a:tailEnd/>
          </a:ln>
        </p:spPr>
        <p:txBody>
          <a:bodyPr/>
          <a:lstStyle/>
          <a:p>
            <a:endParaRPr lang="en-US">
              <a:latin typeface="Arial"/>
              <a:cs typeface="Arial"/>
            </a:endParaRPr>
          </a:p>
        </p:txBody>
      </p:sp>
    </p:spTree>
    <p:extLst>
      <p:ext uri="{BB962C8B-B14F-4D97-AF65-F5344CB8AC3E}">
        <p14:creationId xmlns:p14="http://schemas.microsoft.com/office/powerpoint/2010/main" val="35237812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23"/>
                                        </p:tgtEl>
                                        <p:attrNameLst>
                                          <p:attrName>style.visibility</p:attrName>
                                        </p:attrNameLst>
                                      </p:cBhvr>
                                      <p:to>
                                        <p:strVal val="visible"/>
                                      </p:to>
                                    </p:set>
                                    <p:animEffect transition="in" filter="wipe(left)">
                                      <p:cBhvr>
                                        <p:cTn id="7" dur="500"/>
                                        <p:tgtEl>
                                          <p:spTgt spid="686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611"/>
                                        </p:tgtEl>
                                        <p:attrNameLst>
                                          <p:attrName>style.visibility</p:attrName>
                                        </p:attrNameLst>
                                      </p:cBhvr>
                                      <p:to>
                                        <p:strVal val="visible"/>
                                      </p:to>
                                    </p:set>
                                    <p:animEffect transition="in" filter="fade">
                                      <p:cBhvr>
                                        <p:cTn id="11" dur="500"/>
                                        <p:tgtEl>
                                          <p:spTgt spid="68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animBg="1"/>
      <p:bldP spid="6862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1567961" y="443690"/>
            <a:ext cx="8229600" cy="914400"/>
          </a:xfrm>
        </p:spPr>
        <p:txBody>
          <a:bodyPr/>
          <a:lstStyle/>
          <a:p>
            <a:pPr eaLnBrk="1" hangingPunct="1"/>
            <a:r>
              <a:rPr lang="en-US" dirty="0" smtClean="0"/>
              <a:t>The Effects of a Tax</a:t>
            </a:r>
          </a:p>
        </p:txBody>
      </p:sp>
      <p:sp>
        <p:nvSpPr>
          <p:cNvPr id="14341" name="Rectangle 3"/>
          <p:cNvSpPr>
            <a:spLocks noGrp="1" noChangeArrowheads="1"/>
          </p:cNvSpPr>
          <p:nvPr>
            <p:ph idx="1"/>
          </p:nvPr>
        </p:nvSpPr>
        <p:spPr/>
        <p:txBody>
          <a:bodyPr/>
          <a:lstStyle/>
          <a:p>
            <a:pPr eaLnBrk="1" hangingPunct="1"/>
            <a:r>
              <a:rPr lang="en-US" dirty="0" smtClean="0"/>
              <a:t>Next, we apply welfare economics to measure the gains and losses from a tax. </a:t>
            </a:r>
          </a:p>
          <a:p>
            <a:pPr eaLnBrk="1" hangingPunct="1"/>
            <a:r>
              <a:rPr lang="en-US" dirty="0" smtClean="0"/>
              <a:t>We determine consumer surplus (CS), </a:t>
            </a:r>
            <a:br>
              <a:rPr lang="en-US" dirty="0" smtClean="0"/>
            </a:br>
            <a:r>
              <a:rPr lang="en-US" dirty="0" smtClean="0"/>
              <a:t>producer surplus (PS), tax revenue, </a:t>
            </a:r>
            <a:br>
              <a:rPr lang="en-US" dirty="0" smtClean="0"/>
            </a:br>
            <a:r>
              <a:rPr lang="en-US" dirty="0" smtClean="0"/>
              <a:t>and total surplus with and without the tax. </a:t>
            </a:r>
          </a:p>
          <a:p>
            <a:pPr eaLnBrk="1" hangingPunct="1"/>
            <a:r>
              <a:rPr lang="en-US" dirty="0" smtClean="0"/>
              <a:t>Tax revenue can fund beneficial services </a:t>
            </a:r>
            <a:br>
              <a:rPr lang="en-US" dirty="0" smtClean="0"/>
            </a:br>
            <a:r>
              <a:rPr lang="en-US" dirty="0" smtClean="0"/>
              <a:t>(e.g., education, roads, police), </a:t>
            </a:r>
            <a:br>
              <a:rPr lang="en-US" dirty="0" smtClean="0"/>
            </a:br>
            <a:r>
              <a:rPr lang="en-US" dirty="0" smtClean="0"/>
              <a:t>so we include it in total surplus.</a:t>
            </a:r>
          </a:p>
        </p:txBody>
      </p:sp>
    </p:spTree>
    <p:extLst>
      <p:ext uri="{BB962C8B-B14F-4D97-AF65-F5344CB8AC3E}">
        <p14:creationId xmlns:p14="http://schemas.microsoft.com/office/powerpoint/2010/main" val="30116598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animEffect transition="in" filter="wipe(left)">
                                      <p:cBhvr>
                                        <p:cTn id="7" dur="500"/>
                                        <p:tgtEl>
                                          <p:spTgt spid="14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1">
                                            <p:txEl>
                                              <p:pRg st="1" end="1"/>
                                            </p:txEl>
                                          </p:spTgt>
                                        </p:tgtEl>
                                        <p:attrNameLst>
                                          <p:attrName>style.visibility</p:attrName>
                                        </p:attrNameLst>
                                      </p:cBhvr>
                                      <p:to>
                                        <p:strVal val="visible"/>
                                      </p:to>
                                    </p:set>
                                    <p:animEffect transition="in" filter="wipe(left)">
                                      <p:cBhvr>
                                        <p:cTn id="12" dur="500"/>
                                        <p:tgtEl>
                                          <p:spTgt spid="143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41">
                                            <p:txEl>
                                              <p:pRg st="2" end="2"/>
                                            </p:txEl>
                                          </p:spTgt>
                                        </p:tgtEl>
                                        <p:attrNameLst>
                                          <p:attrName>style.visibility</p:attrName>
                                        </p:attrNameLst>
                                      </p:cBhvr>
                                      <p:to>
                                        <p:strVal val="visible"/>
                                      </p:to>
                                    </p:set>
                                    <p:animEffect transition="in" filter="wipe(left)">
                                      <p:cBhvr>
                                        <p:cTn id="17" dur="500"/>
                                        <p:tgtEl>
                                          <p:spTgt spid="143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uild="p" bldLvl="4"/>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Line 2"/>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5365" name="Rectangle 3"/>
          <p:cNvSpPr>
            <a:spLocks noGrp="1" noChangeArrowheads="1"/>
          </p:cNvSpPr>
          <p:nvPr>
            <p:ph type="title" idx="4294967295"/>
          </p:nvPr>
        </p:nvSpPr>
        <p:spPr>
          <a:xfrm>
            <a:off x="609600" y="292100"/>
            <a:ext cx="10972800" cy="773113"/>
          </a:xfrm>
        </p:spPr>
        <p:txBody>
          <a:bodyPr/>
          <a:lstStyle/>
          <a:p>
            <a:pPr eaLnBrk="1" hangingPunct="1"/>
            <a:r>
              <a:rPr lang="en-US" dirty="0" smtClean="0"/>
              <a:t>The Effects of a Tax</a:t>
            </a:r>
          </a:p>
        </p:txBody>
      </p:sp>
      <p:grpSp>
        <p:nvGrpSpPr>
          <p:cNvPr id="2" name="Group 4"/>
          <p:cNvGrpSpPr>
            <a:grpSpLocks/>
          </p:cNvGrpSpPr>
          <p:nvPr/>
        </p:nvGrpSpPr>
        <p:grpSpPr bwMode="auto">
          <a:xfrm>
            <a:off x="5592763" y="927101"/>
            <a:ext cx="4305300" cy="4824413"/>
            <a:chOff x="2563" y="584"/>
            <a:chExt cx="2712" cy="3039"/>
          </a:xfrm>
        </p:grpSpPr>
        <p:grpSp>
          <p:nvGrpSpPr>
            <p:cNvPr id="3" name="Group 5"/>
            <p:cNvGrpSpPr>
              <a:grpSpLocks/>
            </p:cNvGrpSpPr>
            <p:nvPr/>
          </p:nvGrpSpPr>
          <p:grpSpPr bwMode="auto">
            <a:xfrm>
              <a:off x="2563" y="584"/>
              <a:ext cx="2712" cy="3039"/>
              <a:chOff x="2305" y="942"/>
              <a:chExt cx="2712" cy="2666"/>
            </a:xfrm>
          </p:grpSpPr>
          <p:grpSp>
            <p:nvGrpSpPr>
              <p:cNvPr id="4" name="Group 6"/>
              <p:cNvGrpSpPr>
                <a:grpSpLocks/>
              </p:cNvGrpSpPr>
              <p:nvPr/>
            </p:nvGrpSpPr>
            <p:grpSpPr bwMode="auto">
              <a:xfrm>
                <a:off x="2424" y="1167"/>
                <a:ext cx="2382" cy="2331"/>
                <a:chOff x="2424" y="1167"/>
                <a:chExt cx="2400" cy="2079"/>
              </a:xfrm>
            </p:grpSpPr>
            <p:sp>
              <p:nvSpPr>
                <p:cNvPr id="15398"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5399"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5396" name="Text Box 9"/>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5397" name="Text Box 10"/>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15391" name="Text Box 11"/>
            <p:cNvSpPr txBox="1">
              <a:spLocks noChangeArrowheads="1"/>
            </p:cNvSpPr>
            <p:nvPr/>
          </p:nvSpPr>
          <p:spPr bwMode="auto">
            <a:xfrm>
              <a:off x="4946" y="2428"/>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5392" name="Line 12"/>
            <p:cNvSpPr>
              <a:spLocks noChangeShapeType="1"/>
            </p:cNvSpPr>
            <p:nvPr/>
          </p:nvSpPr>
          <p:spPr bwMode="auto">
            <a:xfrm>
              <a:off x="2684" y="936"/>
              <a:ext cx="2305" cy="1589"/>
            </a:xfrm>
            <a:prstGeom prst="line">
              <a:avLst/>
            </a:prstGeom>
            <a:noFill/>
            <a:ln w="28575">
              <a:solidFill>
                <a:srgbClr val="336699"/>
              </a:solidFill>
              <a:round/>
              <a:headEnd/>
              <a:tailEnd/>
            </a:ln>
          </p:spPr>
          <p:txBody>
            <a:bodyPr/>
            <a:lstStyle/>
            <a:p>
              <a:endParaRPr lang="en-US">
                <a:latin typeface="Arial"/>
                <a:cs typeface="Arial"/>
              </a:endParaRPr>
            </a:p>
          </p:txBody>
        </p:sp>
        <p:sp>
          <p:nvSpPr>
            <p:cNvPr id="15393" name="Text Box 13"/>
            <p:cNvSpPr txBox="1">
              <a:spLocks noChangeArrowheads="1"/>
            </p:cNvSpPr>
            <p:nvPr/>
          </p:nvSpPr>
          <p:spPr bwMode="auto">
            <a:xfrm>
              <a:off x="4935" y="1538"/>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5394" name="Line 14"/>
            <p:cNvSpPr>
              <a:spLocks noChangeShapeType="1"/>
            </p:cNvSpPr>
            <p:nvPr/>
          </p:nvSpPr>
          <p:spPr bwMode="auto">
            <a:xfrm flipV="1">
              <a:off x="2682" y="1732"/>
              <a:ext cx="2282" cy="1767"/>
            </a:xfrm>
            <a:prstGeom prst="line">
              <a:avLst/>
            </a:prstGeom>
            <a:noFill/>
            <a:ln w="28575">
              <a:solidFill>
                <a:srgbClr val="336699"/>
              </a:solidFill>
              <a:round/>
              <a:headEnd/>
              <a:tailEnd/>
            </a:ln>
          </p:spPr>
          <p:txBody>
            <a:bodyPr/>
            <a:lstStyle/>
            <a:p>
              <a:endParaRPr lang="en-US">
                <a:latin typeface="Arial"/>
                <a:cs typeface="Arial"/>
              </a:endParaRPr>
            </a:p>
          </p:txBody>
        </p:sp>
      </p:grpSp>
      <p:sp>
        <p:nvSpPr>
          <p:cNvPr id="71695" name="Rectangle 15"/>
          <p:cNvSpPr>
            <a:spLocks noChangeArrowheads="1"/>
          </p:cNvSpPr>
          <p:nvPr/>
        </p:nvSpPr>
        <p:spPr bwMode="auto">
          <a:xfrm>
            <a:off x="1997076" y="1020763"/>
            <a:ext cx="3014663" cy="53975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Without a tax, </a:t>
            </a:r>
          </a:p>
        </p:txBody>
      </p:sp>
      <p:sp>
        <p:nvSpPr>
          <p:cNvPr id="15368" name="Line 18"/>
          <p:cNvSpPr>
            <a:spLocks noChangeShapeType="1"/>
          </p:cNvSpPr>
          <p:nvPr/>
        </p:nvSpPr>
        <p:spPr bwMode="auto">
          <a:xfrm flipH="1">
            <a:off x="5781675" y="4057650"/>
            <a:ext cx="1919288"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5369" name="Line 21"/>
          <p:cNvSpPr>
            <a:spLocks noChangeShapeType="1"/>
          </p:cNvSpPr>
          <p:nvPr/>
        </p:nvSpPr>
        <p:spPr bwMode="auto">
          <a:xfrm flipH="1">
            <a:off x="5781675" y="2809875"/>
            <a:ext cx="1919288"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nvGrpSpPr>
          <p:cNvPr id="5" name="Group 22"/>
          <p:cNvGrpSpPr>
            <a:grpSpLocks/>
          </p:cNvGrpSpPr>
          <p:nvPr/>
        </p:nvGrpSpPr>
        <p:grpSpPr bwMode="auto">
          <a:xfrm>
            <a:off x="5251451" y="3170238"/>
            <a:ext cx="3598863" cy="2824162"/>
            <a:chOff x="2348" y="1997"/>
            <a:chExt cx="2267" cy="1779"/>
          </a:xfrm>
        </p:grpSpPr>
        <p:sp>
          <p:nvSpPr>
            <p:cNvPr id="15385" name="Text Box 23"/>
            <p:cNvSpPr txBox="1">
              <a:spLocks noChangeArrowheads="1"/>
            </p:cNvSpPr>
            <p:nvPr/>
          </p:nvSpPr>
          <p:spPr bwMode="auto">
            <a:xfrm>
              <a:off x="2348" y="199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E</a:t>
              </a:r>
            </a:p>
          </p:txBody>
        </p:sp>
        <p:grpSp>
          <p:nvGrpSpPr>
            <p:cNvPr id="6" name="Group 24"/>
            <p:cNvGrpSpPr>
              <a:grpSpLocks/>
            </p:cNvGrpSpPr>
            <p:nvPr/>
          </p:nvGrpSpPr>
          <p:grpSpPr bwMode="auto">
            <a:xfrm>
              <a:off x="2690" y="2142"/>
              <a:ext cx="1743" cy="1354"/>
              <a:chOff x="357" y="2450"/>
              <a:chExt cx="795" cy="646"/>
            </a:xfrm>
          </p:grpSpPr>
          <p:sp>
            <p:nvSpPr>
              <p:cNvPr id="15388" name="Line 25"/>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5389" name="Line 26"/>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5387" name="Text Box 27"/>
            <p:cNvSpPr txBox="1">
              <a:spLocks noChangeArrowheads="1"/>
            </p:cNvSpPr>
            <p:nvPr/>
          </p:nvSpPr>
          <p:spPr bwMode="auto">
            <a:xfrm>
              <a:off x="4244" y="3497"/>
              <a:ext cx="371"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grpSp>
      <p:sp>
        <p:nvSpPr>
          <p:cNvPr id="15371" name="Text Box 28"/>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sp>
        <p:nvSpPr>
          <p:cNvPr id="71709" name="Text Box 29"/>
          <p:cNvSpPr txBox="1">
            <a:spLocks noChangeArrowheads="1"/>
          </p:cNvSpPr>
          <p:nvPr/>
        </p:nvSpPr>
        <p:spPr bwMode="auto">
          <a:xfrm>
            <a:off x="6210301" y="21812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A</a:t>
            </a:r>
          </a:p>
        </p:txBody>
      </p:sp>
      <p:sp>
        <p:nvSpPr>
          <p:cNvPr id="71710" name="Text Box 30"/>
          <p:cNvSpPr txBox="1">
            <a:spLocks noChangeArrowheads="1"/>
          </p:cNvSpPr>
          <p:nvPr/>
        </p:nvSpPr>
        <p:spPr bwMode="auto">
          <a:xfrm>
            <a:off x="6534151" y="28860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B</a:t>
            </a:r>
          </a:p>
        </p:txBody>
      </p:sp>
      <p:sp>
        <p:nvSpPr>
          <p:cNvPr id="71711" name="Text Box 31"/>
          <p:cNvSpPr txBox="1">
            <a:spLocks noChangeArrowheads="1"/>
          </p:cNvSpPr>
          <p:nvPr/>
        </p:nvSpPr>
        <p:spPr bwMode="auto">
          <a:xfrm>
            <a:off x="7724776" y="29622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C</a:t>
            </a:r>
          </a:p>
        </p:txBody>
      </p:sp>
      <p:sp>
        <p:nvSpPr>
          <p:cNvPr id="71712" name="Text Box 32"/>
          <p:cNvSpPr txBox="1">
            <a:spLocks noChangeArrowheads="1"/>
          </p:cNvSpPr>
          <p:nvPr/>
        </p:nvSpPr>
        <p:spPr bwMode="auto">
          <a:xfrm>
            <a:off x="6553201" y="35052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D</a:t>
            </a:r>
          </a:p>
        </p:txBody>
      </p:sp>
      <p:sp>
        <p:nvSpPr>
          <p:cNvPr id="71713" name="Text Box 33"/>
          <p:cNvSpPr txBox="1">
            <a:spLocks noChangeArrowheads="1"/>
          </p:cNvSpPr>
          <p:nvPr/>
        </p:nvSpPr>
        <p:spPr bwMode="auto">
          <a:xfrm>
            <a:off x="7724776" y="34004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E</a:t>
            </a:r>
          </a:p>
        </p:txBody>
      </p:sp>
      <p:sp>
        <p:nvSpPr>
          <p:cNvPr id="71714" name="Text Box 34"/>
          <p:cNvSpPr txBox="1">
            <a:spLocks noChangeArrowheads="1"/>
          </p:cNvSpPr>
          <p:nvPr/>
        </p:nvSpPr>
        <p:spPr bwMode="auto">
          <a:xfrm>
            <a:off x="6296026" y="42291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F</a:t>
            </a:r>
          </a:p>
        </p:txBody>
      </p:sp>
      <p:sp>
        <p:nvSpPr>
          <p:cNvPr id="71715" name="Rectangle 35"/>
          <p:cNvSpPr>
            <a:spLocks noChangeArrowheads="1"/>
          </p:cNvSpPr>
          <p:nvPr/>
        </p:nvSpPr>
        <p:spPr bwMode="auto">
          <a:xfrm>
            <a:off x="2152651" y="1525588"/>
            <a:ext cx="2576513" cy="53975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CS = A + B + C</a:t>
            </a:r>
          </a:p>
        </p:txBody>
      </p:sp>
      <p:sp>
        <p:nvSpPr>
          <p:cNvPr id="71716" name="Rectangle 36"/>
          <p:cNvSpPr>
            <a:spLocks noChangeArrowheads="1"/>
          </p:cNvSpPr>
          <p:nvPr/>
        </p:nvSpPr>
        <p:spPr bwMode="auto">
          <a:xfrm>
            <a:off x="2155826" y="2039938"/>
            <a:ext cx="2576513" cy="53975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PS = D + E + F</a:t>
            </a:r>
          </a:p>
        </p:txBody>
      </p:sp>
      <p:sp>
        <p:nvSpPr>
          <p:cNvPr id="71717" name="Rectangle 37"/>
          <p:cNvSpPr>
            <a:spLocks noChangeArrowheads="1"/>
          </p:cNvSpPr>
          <p:nvPr/>
        </p:nvSpPr>
        <p:spPr bwMode="auto">
          <a:xfrm>
            <a:off x="2152651" y="2525713"/>
            <a:ext cx="2633663" cy="53975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Tax revenue = 0</a:t>
            </a:r>
          </a:p>
        </p:txBody>
      </p:sp>
      <p:sp>
        <p:nvSpPr>
          <p:cNvPr id="71718" name="Rectangle 38"/>
          <p:cNvSpPr>
            <a:spLocks noChangeArrowheads="1"/>
          </p:cNvSpPr>
          <p:nvPr/>
        </p:nvSpPr>
        <p:spPr bwMode="auto">
          <a:xfrm>
            <a:off x="2155826" y="3087688"/>
            <a:ext cx="2633663" cy="1847850"/>
          </a:xfrm>
          <a:prstGeom prst="rect">
            <a:avLst/>
          </a:prstGeom>
          <a:noFill/>
          <a:ln w="9525">
            <a:noFill/>
            <a:miter lim="800000"/>
            <a:headEnd/>
            <a:tailEnd/>
          </a:ln>
        </p:spPr>
        <p:txBody>
          <a:bodyPr/>
          <a:lstStyle/>
          <a:p>
            <a:pPr marL="228600" indent="-228600">
              <a:lnSpc>
                <a:spcPct val="105000"/>
              </a:lnSpc>
              <a:spcBef>
                <a:spcPct val="5000"/>
              </a:spcBef>
              <a:buClr>
                <a:srgbClr val="00B85C"/>
              </a:buClr>
              <a:buSzPct val="120000"/>
            </a:pPr>
            <a:r>
              <a:rPr lang="en-US" sz="2600">
                <a:latin typeface="Arial"/>
                <a:cs typeface="Arial"/>
              </a:rPr>
              <a:t>Total surplus</a:t>
            </a:r>
            <a:br>
              <a:rPr lang="en-US" sz="2600">
                <a:latin typeface="Arial"/>
                <a:cs typeface="Arial"/>
              </a:rPr>
            </a:br>
            <a:r>
              <a:rPr lang="en-US" sz="2600">
                <a:latin typeface="Arial"/>
                <a:cs typeface="Arial"/>
              </a:rPr>
              <a:t>= CS + PS</a:t>
            </a:r>
          </a:p>
          <a:p>
            <a:pPr marL="228600" indent="-228600">
              <a:lnSpc>
                <a:spcPct val="105000"/>
              </a:lnSpc>
              <a:spcBef>
                <a:spcPct val="5000"/>
              </a:spcBef>
              <a:buClr>
                <a:srgbClr val="00B85C"/>
              </a:buClr>
              <a:buSzPct val="120000"/>
            </a:pPr>
            <a:r>
              <a:rPr lang="en-US" sz="2600">
                <a:latin typeface="Arial"/>
                <a:cs typeface="Arial"/>
              </a:rPr>
              <a:t>	= A + B + C </a:t>
            </a:r>
            <a:br>
              <a:rPr lang="en-US" sz="2600">
                <a:latin typeface="Arial"/>
                <a:cs typeface="Arial"/>
              </a:rPr>
            </a:br>
            <a:r>
              <a:rPr lang="en-US" sz="2600">
                <a:latin typeface="Arial"/>
                <a:cs typeface="Arial"/>
              </a:rPr>
              <a:t>   + D + E + F</a:t>
            </a:r>
          </a:p>
        </p:txBody>
      </p:sp>
      <p:sp>
        <p:nvSpPr>
          <p:cNvPr id="71719" name="AutoShape 39"/>
          <p:cNvSpPr>
            <a:spLocks noChangeArrowheads="1"/>
          </p:cNvSpPr>
          <p:nvPr/>
        </p:nvSpPr>
        <p:spPr bwMode="auto">
          <a:xfrm>
            <a:off x="5800726" y="1516064"/>
            <a:ext cx="2714625" cy="1874837"/>
          </a:xfrm>
          <a:prstGeom prst="rtTriangle">
            <a:avLst/>
          </a:prstGeom>
          <a:noFill/>
          <a:ln w="28575">
            <a:solidFill>
              <a:srgbClr val="FFFF00"/>
            </a:solidFill>
            <a:miter lim="800000"/>
            <a:headEnd/>
            <a:tailEnd/>
          </a:ln>
        </p:spPr>
        <p:txBody>
          <a:bodyPr wrap="none" anchor="ctr"/>
          <a:lstStyle/>
          <a:p>
            <a:endParaRPr lang="en-US">
              <a:latin typeface="Arial"/>
              <a:cs typeface="Arial"/>
            </a:endParaRPr>
          </a:p>
        </p:txBody>
      </p:sp>
      <p:sp>
        <p:nvSpPr>
          <p:cNvPr id="71720" name="AutoShape 40"/>
          <p:cNvSpPr>
            <a:spLocks noChangeArrowheads="1"/>
          </p:cNvSpPr>
          <p:nvPr/>
        </p:nvSpPr>
        <p:spPr bwMode="auto">
          <a:xfrm flipV="1">
            <a:off x="5795963" y="3409951"/>
            <a:ext cx="2724150" cy="2119313"/>
          </a:xfrm>
          <a:prstGeom prst="rtTriangle">
            <a:avLst/>
          </a:prstGeom>
          <a:noFill/>
          <a:ln w="28575">
            <a:solidFill>
              <a:srgbClr val="00CC00"/>
            </a:solidFill>
            <a:miter lim="800000"/>
            <a:headEnd/>
            <a:tailEnd/>
          </a:ln>
        </p:spPr>
        <p:txBody>
          <a:bodyPr wrap="none" anchor="ctr"/>
          <a:lstStyle/>
          <a:p>
            <a:endParaRPr lang="en-US">
              <a:latin typeface="Arial"/>
              <a:cs typeface="Arial"/>
            </a:endParaRPr>
          </a:p>
        </p:txBody>
      </p:sp>
      <p:sp>
        <p:nvSpPr>
          <p:cNvPr id="71721" name="AutoShape 41"/>
          <p:cNvSpPr>
            <a:spLocks noChangeArrowheads="1"/>
          </p:cNvSpPr>
          <p:nvPr/>
        </p:nvSpPr>
        <p:spPr bwMode="auto">
          <a:xfrm rot="5400000">
            <a:off x="5164932" y="2151857"/>
            <a:ext cx="4013200" cy="2732087"/>
          </a:xfrm>
          <a:prstGeom prst="triangle">
            <a:avLst>
              <a:gd name="adj" fmla="val 47056"/>
            </a:avLst>
          </a:prstGeom>
          <a:noFill/>
          <a:ln w="38100">
            <a:solidFill>
              <a:srgbClr val="FF9900"/>
            </a:solidFill>
            <a:miter lim="800000"/>
            <a:headEn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38996072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1709"/>
                                        </p:tgtEl>
                                        <p:attrNameLst>
                                          <p:attrName>style.visibility</p:attrName>
                                        </p:attrNameLst>
                                      </p:cBhvr>
                                      <p:to>
                                        <p:strVal val="visible"/>
                                      </p:to>
                                    </p:set>
                                    <p:animEffect transition="in" filter="strips(downLeft)">
                                      <p:cBhvr>
                                        <p:cTn id="7" dur="500"/>
                                        <p:tgtEl>
                                          <p:spTgt spid="71709"/>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71710"/>
                                        </p:tgtEl>
                                        <p:attrNameLst>
                                          <p:attrName>style.visibility</p:attrName>
                                        </p:attrNameLst>
                                      </p:cBhvr>
                                      <p:to>
                                        <p:strVal val="visible"/>
                                      </p:to>
                                    </p:set>
                                    <p:animEffect transition="in" filter="strips(downLeft)">
                                      <p:cBhvr>
                                        <p:cTn id="11" dur="500"/>
                                        <p:tgtEl>
                                          <p:spTgt spid="71710"/>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71711"/>
                                        </p:tgtEl>
                                        <p:attrNameLst>
                                          <p:attrName>style.visibility</p:attrName>
                                        </p:attrNameLst>
                                      </p:cBhvr>
                                      <p:to>
                                        <p:strVal val="visible"/>
                                      </p:to>
                                    </p:set>
                                    <p:animEffect transition="in" filter="strips(downLeft)">
                                      <p:cBhvr>
                                        <p:cTn id="15" dur="500"/>
                                        <p:tgtEl>
                                          <p:spTgt spid="71711"/>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71712"/>
                                        </p:tgtEl>
                                        <p:attrNameLst>
                                          <p:attrName>style.visibility</p:attrName>
                                        </p:attrNameLst>
                                      </p:cBhvr>
                                      <p:to>
                                        <p:strVal val="visible"/>
                                      </p:to>
                                    </p:set>
                                    <p:animEffect transition="in" filter="strips(downLeft)">
                                      <p:cBhvr>
                                        <p:cTn id="19" dur="500"/>
                                        <p:tgtEl>
                                          <p:spTgt spid="71712"/>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71713"/>
                                        </p:tgtEl>
                                        <p:attrNameLst>
                                          <p:attrName>style.visibility</p:attrName>
                                        </p:attrNameLst>
                                      </p:cBhvr>
                                      <p:to>
                                        <p:strVal val="visible"/>
                                      </p:to>
                                    </p:set>
                                    <p:animEffect transition="in" filter="strips(downLeft)">
                                      <p:cBhvr>
                                        <p:cTn id="23" dur="500"/>
                                        <p:tgtEl>
                                          <p:spTgt spid="71713"/>
                                        </p:tgtEl>
                                      </p:cBhvr>
                                    </p:animEffect>
                                  </p:childTnLst>
                                </p:cTn>
                              </p:par>
                            </p:childTnLst>
                          </p:cTn>
                        </p:par>
                        <p:par>
                          <p:cTn id="24" fill="hold">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71714"/>
                                        </p:tgtEl>
                                        <p:attrNameLst>
                                          <p:attrName>style.visibility</p:attrName>
                                        </p:attrNameLst>
                                      </p:cBhvr>
                                      <p:to>
                                        <p:strVal val="visible"/>
                                      </p:to>
                                    </p:set>
                                    <p:animEffect transition="in" filter="strips(downLeft)">
                                      <p:cBhvr>
                                        <p:cTn id="27" dur="500"/>
                                        <p:tgtEl>
                                          <p:spTgt spid="717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1695"/>
                                        </p:tgtEl>
                                        <p:attrNameLst>
                                          <p:attrName>style.visibility</p:attrName>
                                        </p:attrNameLst>
                                      </p:cBhvr>
                                      <p:to>
                                        <p:strVal val="visible"/>
                                      </p:to>
                                    </p:set>
                                    <p:animEffect transition="in" filter="wipe(left)">
                                      <p:cBhvr>
                                        <p:cTn id="32" dur="500"/>
                                        <p:tgtEl>
                                          <p:spTgt spid="716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1715"/>
                                        </p:tgtEl>
                                        <p:attrNameLst>
                                          <p:attrName>style.visibility</p:attrName>
                                        </p:attrNameLst>
                                      </p:cBhvr>
                                      <p:to>
                                        <p:strVal val="visible"/>
                                      </p:to>
                                    </p:set>
                                    <p:animEffect transition="in" filter="wipe(left)">
                                      <p:cBhvr>
                                        <p:cTn id="37" dur="500"/>
                                        <p:tgtEl>
                                          <p:spTgt spid="717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719"/>
                                        </p:tgtEl>
                                        <p:attrNameLst>
                                          <p:attrName>style.visibility</p:attrName>
                                        </p:attrNameLst>
                                      </p:cBhvr>
                                      <p:to>
                                        <p:strVal val="visible"/>
                                      </p:to>
                                    </p:set>
                                    <p:animEffect transition="in" filter="fade">
                                      <p:cBhvr>
                                        <p:cTn id="40" dur="500"/>
                                        <p:tgtEl>
                                          <p:spTgt spid="717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1716"/>
                                        </p:tgtEl>
                                        <p:attrNameLst>
                                          <p:attrName>style.visibility</p:attrName>
                                        </p:attrNameLst>
                                      </p:cBhvr>
                                      <p:to>
                                        <p:strVal val="visible"/>
                                      </p:to>
                                    </p:set>
                                    <p:animEffect transition="in" filter="wipe(left)">
                                      <p:cBhvr>
                                        <p:cTn id="45" dur="500"/>
                                        <p:tgtEl>
                                          <p:spTgt spid="717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720"/>
                                        </p:tgtEl>
                                        <p:attrNameLst>
                                          <p:attrName>style.visibility</p:attrName>
                                        </p:attrNameLst>
                                      </p:cBhvr>
                                      <p:to>
                                        <p:strVal val="visible"/>
                                      </p:to>
                                    </p:set>
                                    <p:animEffect transition="in" filter="fade">
                                      <p:cBhvr>
                                        <p:cTn id="48" dur="500"/>
                                        <p:tgtEl>
                                          <p:spTgt spid="717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71717"/>
                                        </p:tgtEl>
                                        <p:attrNameLst>
                                          <p:attrName>style.visibility</p:attrName>
                                        </p:attrNameLst>
                                      </p:cBhvr>
                                      <p:to>
                                        <p:strVal val="visible"/>
                                      </p:to>
                                    </p:set>
                                    <p:animEffect transition="in" filter="wipe(left)">
                                      <p:cBhvr>
                                        <p:cTn id="53" dur="500"/>
                                        <p:tgtEl>
                                          <p:spTgt spid="717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1718"/>
                                        </p:tgtEl>
                                        <p:attrNameLst>
                                          <p:attrName>style.visibility</p:attrName>
                                        </p:attrNameLst>
                                      </p:cBhvr>
                                      <p:to>
                                        <p:strVal val="visible"/>
                                      </p:to>
                                    </p:set>
                                    <p:animEffect transition="in" filter="wipe(left)">
                                      <p:cBhvr>
                                        <p:cTn id="58" dur="500"/>
                                        <p:tgtEl>
                                          <p:spTgt spid="717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1721"/>
                                        </p:tgtEl>
                                        <p:attrNameLst>
                                          <p:attrName>style.visibility</p:attrName>
                                        </p:attrNameLst>
                                      </p:cBhvr>
                                      <p:to>
                                        <p:strVal val="visible"/>
                                      </p:to>
                                    </p:set>
                                    <p:animEffect transition="in" filter="fade">
                                      <p:cBhvr>
                                        <p:cTn id="61" dur="500"/>
                                        <p:tgtEl>
                                          <p:spTgt spid="71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5" grpId="0"/>
      <p:bldP spid="71709" grpId="0"/>
      <p:bldP spid="71710" grpId="0"/>
      <p:bldP spid="71711" grpId="0"/>
      <p:bldP spid="71712" grpId="0"/>
      <p:bldP spid="71713" grpId="0"/>
      <p:bldP spid="71714" grpId="0"/>
      <p:bldP spid="71715" grpId="0"/>
      <p:bldP spid="71716" grpId="0"/>
      <p:bldP spid="71717" grpId="0"/>
      <p:bldP spid="71718" grpId="0"/>
      <p:bldP spid="71719" grpId="0" animBg="1"/>
      <p:bldP spid="71720" grpId="0" animBg="1"/>
      <p:bldP spid="717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2"/>
          <p:cNvSpPr>
            <a:spLocks noChangeArrowheads="1"/>
          </p:cNvSpPr>
          <p:nvPr/>
        </p:nvSpPr>
        <p:spPr bwMode="auto">
          <a:xfrm rot="5400000">
            <a:off x="7520782" y="3018632"/>
            <a:ext cx="1212850" cy="830263"/>
          </a:xfrm>
          <a:prstGeom prst="triangle">
            <a:avLst>
              <a:gd name="adj" fmla="val 47644"/>
            </a:avLst>
          </a:prstGeom>
          <a:solidFill>
            <a:srgbClr val="FFCC66"/>
          </a:solidFill>
          <a:ln w="38100">
            <a:noFill/>
            <a:miter lim="800000"/>
            <a:headEnd/>
            <a:tailEnd/>
          </a:ln>
        </p:spPr>
        <p:txBody>
          <a:bodyPr wrap="none" anchor="ctr"/>
          <a:lstStyle/>
          <a:p>
            <a:endParaRPr lang="en-US">
              <a:latin typeface="Arial"/>
              <a:cs typeface="Arial"/>
            </a:endParaRPr>
          </a:p>
        </p:txBody>
      </p:sp>
      <p:sp>
        <p:nvSpPr>
          <p:cNvPr id="16389" name="Line 3"/>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6390" name="Rectangle 4"/>
          <p:cNvSpPr>
            <a:spLocks noGrp="1" noChangeArrowheads="1"/>
          </p:cNvSpPr>
          <p:nvPr>
            <p:ph type="title" idx="4294967295"/>
          </p:nvPr>
        </p:nvSpPr>
        <p:spPr>
          <a:xfrm>
            <a:off x="609600" y="292100"/>
            <a:ext cx="10972800" cy="695944"/>
          </a:xfrm>
        </p:spPr>
        <p:txBody>
          <a:bodyPr/>
          <a:lstStyle/>
          <a:p>
            <a:pPr eaLnBrk="1" hangingPunct="1"/>
            <a:r>
              <a:rPr lang="en-US" dirty="0" smtClean="0"/>
              <a:t>The Effects of a Tax</a:t>
            </a:r>
          </a:p>
        </p:txBody>
      </p:sp>
      <p:grpSp>
        <p:nvGrpSpPr>
          <p:cNvPr id="2" name="Group 5"/>
          <p:cNvGrpSpPr>
            <a:grpSpLocks/>
          </p:cNvGrpSpPr>
          <p:nvPr/>
        </p:nvGrpSpPr>
        <p:grpSpPr bwMode="auto">
          <a:xfrm>
            <a:off x="5592763" y="927101"/>
            <a:ext cx="4305300" cy="4824413"/>
            <a:chOff x="2305" y="942"/>
            <a:chExt cx="2712" cy="2666"/>
          </a:xfrm>
        </p:grpSpPr>
        <p:grpSp>
          <p:nvGrpSpPr>
            <p:cNvPr id="3" name="Group 6"/>
            <p:cNvGrpSpPr>
              <a:grpSpLocks/>
            </p:cNvGrpSpPr>
            <p:nvPr/>
          </p:nvGrpSpPr>
          <p:grpSpPr bwMode="auto">
            <a:xfrm>
              <a:off x="2424" y="1167"/>
              <a:ext cx="2382" cy="2331"/>
              <a:chOff x="2424" y="1167"/>
              <a:chExt cx="2400" cy="2079"/>
            </a:xfrm>
          </p:grpSpPr>
          <p:sp>
            <p:nvSpPr>
              <p:cNvPr id="16430"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6431"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6428" name="Text Box 9"/>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6429" name="Text Box 10"/>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16392" name="Text Box 11"/>
          <p:cNvSpPr txBox="1">
            <a:spLocks noChangeArrowheads="1"/>
          </p:cNvSpPr>
          <p:nvPr/>
        </p:nvSpPr>
        <p:spPr bwMode="auto">
          <a:xfrm>
            <a:off x="9375775" y="3854451"/>
            <a:ext cx="369888"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6393" name="Line 12"/>
          <p:cNvSpPr>
            <a:spLocks noChangeShapeType="1"/>
          </p:cNvSpPr>
          <p:nvPr/>
        </p:nvSpPr>
        <p:spPr bwMode="auto">
          <a:xfrm>
            <a:off x="5784850" y="1485900"/>
            <a:ext cx="3659188" cy="2522538"/>
          </a:xfrm>
          <a:prstGeom prst="line">
            <a:avLst/>
          </a:prstGeom>
          <a:noFill/>
          <a:ln w="28575">
            <a:solidFill>
              <a:srgbClr val="336699"/>
            </a:solidFill>
            <a:round/>
            <a:headEnd/>
            <a:tailEnd/>
          </a:ln>
        </p:spPr>
        <p:txBody>
          <a:bodyPr/>
          <a:lstStyle/>
          <a:p>
            <a:endParaRPr lang="en-US">
              <a:latin typeface="Arial"/>
              <a:cs typeface="Arial"/>
            </a:endParaRPr>
          </a:p>
        </p:txBody>
      </p:sp>
      <p:sp>
        <p:nvSpPr>
          <p:cNvPr id="16394" name="Text Box 13"/>
          <p:cNvSpPr txBox="1">
            <a:spLocks noChangeArrowheads="1"/>
          </p:cNvSpPr>
          <p:nvPr/>
        </p:nvSpPr>
        <p:spPr bwMode="auto">
          <a:xfrm>
            <a:off x="9358314" y="2441576"/>
            <a:ext cx="369887"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6395" name="Line 14"/>
          <p:cNvSpPr>
            <a:spLocks noChangeShapeType="1"/>
          </p:cNvSpPr>
          <p:nvPr/>
        </p:nvSpPr>
        <p:spPr bwMode="auto">
          <a:xfrm flipV="1">
            <a:off x="5781676" y="2749551"/>
            <a:ext cx="3622675" cy="2805113"/>
          </a:xfrm>
          <a:prstGeom prst="line">
            <a:avLst/>
          </a:prstGeom>
          <a:noFill/>
          <a:ln w="28575">
            <a:solidFill>
              <a:srgbClr val="336699"/>
            </a:solidFill>
            <a:round/>
            <a:headEnd/>
            <a:tailEnd/>
          </a:ln>
        </p:spPr>
        <p:txBody>
          <a:bodyPr/>
          <a:lstStyle/>
          <a:p>
            <a:endParaRPr lang="en-US">
              <a:latin typeface="Arial"/>
              <a:cs typeface="Arial"/>
            </a:endParaRPr>
          </a:p>
        </p:txBody>
      </p:sp>
      <p:grpSp>
        <p:nvGrpSpPr>
          <p:cNvPr id="4" name="Group 15"/>
          <p:cNvGrpSpPr>
            <a:grpSpLocks/>
          </p:cNvGrpSpPr>
          <p:nvPr/>
        </p:nvGrpSpPr>
        <p:grpSpPr bwMode="auto">
          <a:xfrm>
            <a:off x="5251451" y="3836988"/>
            <a:ext cx="2449513" cy="442912"/>
            <a:chOff x="2348" y="2417"/>
            <a:chExt cx="1543" cy="279"/>
          </a:xfrm>
        </p:grpSpPr>
        <p:sp>
          <p:nvSpPr>
            <p:cNvPr id="16425" name="Text Box 16"/>
            <p:cNvSpPr txBox="1">
              <a:spLocks noChangeArrowheads="1"/>
            </p:cNvSpPr>
            <p:nvPr/>
          </p:nvSpPr>
          <p:spPr bwMode="auto">
            <a:xfrm>
              <a:off x="2348" y="241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6426" name="Line 17"/>
            <p:cNvSpPr>
              <a:spLocks noChangeShapeType="1"/>
            </p:cNvSpPr>
            <p:nvPr/>
          </p:nvSpPr>
          <p:spPr bwMode="auto">
            <a:xfrm flipH="1">
              <a:off x="2682" y="2556"/>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5" name="Group 18"/>
          <p:cNvGrpSpPr>
            <a:grpSpLocks/>
          </p:cNvGrpSpPr>
          <p:nvPr/>
        </p:nvGrpSpPr>
        <p:grpSpPr bwMode="auto">
          <a:xfrm>
            <a:off x="5246689" y="2584451"/>
            <a:ext cx="2454275" cy="442913"/>
            <a:chOff x="2345" y="1628"/>
            <a:chExt cx="1546" cy="279"/>
          </a:xfrm>
        </p:grpSpPr>
        <p:sp>
          <p:nvSpPr>
            <p:cNvPr id="16423" name="Text Box 19"/>
            <p:cNvSpPr txBox="1">
              <a:spLocks noChangeArrowheads="1"/>
            </p:cNvSpPr>
            <p:nvPr/>
          </p:nvSpPr>
          <p:spPr bwMode="auto">
            <a:xfrm>
              <a:off x="2345" y="1628"/>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B</a:t>
              </a:r>
            </a:p>
          </p:txBody>
        </p:sp>
        <p:sp>
          <p:nvSpPr>
            <p:cNvPr id="16424" name="Line 20"/>
            <p:cNvSpPr>
              <a:spLocks noChangeShapeType="1"/>
            </p:cNvSpPr>
            <p:nvPr/>
          </p:nvSpPr>
          <p:spPr bwMode="auto">
            <a:xfrm flipH="1">
              <a:off x="2682" y="1770"/>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6" name="Group 22"/>
          <p:cNvGrpSpPr>
            <a:grpSpLocks/>
          </p:cNvGrpSpPr>
          <p:nvPr/>
        </p:nvGrpSpPr>
        <p:grpSpPr bwMode="auto">
          <a:xfrm>
            <a:off x="5794376" y="3400426"/>
            <a:ext cx="2767013" cy="2149475"/>
            <a:chOff x="357" y="2450"/>
            <a:chExt cx="795" cy="646"/>
          </a:xfrm>
        </p:grpSpPr>
        <p:sp>
          <p:nvSpPr>
            <p:cNvPr id="16421" name="Line 23"/>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6422" name="Line 24"/>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6399" name="Text Box 25"/>
          <p:cNvSpPr txBox="1">
            <a:spLocks noChangeArrowheads="1"/>
          </p:cNvSpPr>
          <p:nvPr/>
        </p:nvSpPr>
        <p:spPr bwMode="auto">
          <a:xfrm>
            <a:off x="826135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sp>
        <p:nvSpPr>
          <p:cNvPr id="16400" name="Text Box 26"/>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sp>
        <p:nvSpPr>
          <p:cNvPr id="16401" name="Text Box 27"/>
          <p:cNvSpPr txBox="1">
            <a:spLocks noChangeArrowheads="1"/>
          </p:cNvSpPr>
          <p:nvPr/>
        </p:nvSpPr>
        <p:spPr bwMode="auto">
          <a:xfrm>
            <a:off x="6210301" y="21812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A</a:t>
            </a:r>
          </a:p>
        </p:txBody>
      </p:sp>
      <p:sp>
        <p:nvSpPr>
          <p:cNvPr id="16402" name="Text Box 28"/>
          <p:cNvSpPr txBox="1">
            <a:spLocks noChangeArrowheads="1"/>
          </p:cNvSpPr>
          <p:nvPr/>
        </p:nvSpPr>
        <p:spPr bwMode="auto">
          <a:xfrm>
            <a:off x="6534151" y="28860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B</a:t>
            </a:r>
          </a:p>
        </p:txBody>
      </p:sp>
      <p:sp>
        <p:nvSpPr>
          <p:cNvPr id="16403" name="Text Box 29"/>
          <p:cNvSpPr txBox="1">
            <a:spLocks noChangeArrowheads="1"/>
          </p:cNvSpPr>
          <p:nvPr/>
        </p:nvSpPr>
        <p:spPr bwMode="auto">
          <a:xfrm>
            <a:off x="7724776" y="29622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C</a:t>
            </a:r>
          </a:p>
        </p:txBody>
      </p:sp>
      <p:sp>
        <p:nvSpPr>
          <p:cNvPr id="16404" name="Text Box 30"/>
          <p:cNvSpPr txBox="1">
            <a:spLocks noChangeArrowheads="1"/>
          </p:cNvSpPr>
          <p:nvPr/>
        </p:nvSpPr>
        <p:spPr bwMode="auto">
          <a:xfrm>
            <a:off x="6553201" y="35052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D</a:t>
            </a:r>
          </a:p>
        </p:txBody>
      </p:sp>
      <p:sp>
        <p:nvSpPr>
          <p:cNvPr id="16405" name="Text Box 31"/>
          <p:cNvSpPr txBox="1">
            <a:spLocks noChangeArrowheads="1"/>
          </p:cNvSpPr>
          <p:nvPr/>
        </p:nvSpPr>
        <p:spPr bwMode="auto">
          <a:xfrm>
            <a:off x="7724776" y="34004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E</a:t>
            </a:r>
          </a:p>
        </p:txBody>
      </p:sp>
      <p:sp>
        <p:nvSpPr>
          <p:cNvPr id="16406" name="Text Box 32"/>
          <p:cNvSpPr txBox="1">
            <a:spLocks noChangeArrowheads="1"/>
          </p:cNvSpPr>
          <p:nvPr/>
        </p:nvSpPr>
        <p:spPr bwMode="auto">
          <a:xfrm>
            <a:off x="6296026" y="42291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F</a:t>
            </a:r>
          </a:p>
        </p:txBody>
      </p:sp>
      <p:sp>
        <p:nvSpPr>
          <p:cNvPr id="73761" name="Rectangle 33"/>
          <p:cNvSpPr>
            <a:spLocks noChangeArrowheads="1"/>
          </p:cNvSpPr>
          <p:nvPr/>
        </p:nvSpPr>
        <p:spPr bwMode="auto">
          <a:xfrm>
            <a:off x="2149476" y="1476375"/>
            <a:ext cx="2576513" cy="53975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CS = A</a:t>
            </a:r>
          </a:p>
        </p:txBody>
      </p:sp>
      <p:sp>
        <p:nvSpPr>
          <p:cNvPr id="73762" name="Rectangle 34"/>
          <p:cNvSpPr>
            <a:spLocks noChangeArrowheads="1"/>
          </p:cNvSpPr>
          <p:nvPr/>
        </p:nvSpPr>
        <p:spPr bwMode="auto">
          <a:xfrm>
            <a:off x="2149476" y="1947863"/>
            <a:ext cx="2576513" cy="53975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PS = F</a:t>
            </a:r>
          </a:p>
        </p:txBody>
      </p:sp>
      <p:sp>
        <p:nvSpPr>
          <p:cNvPr id="73763" name="Rectangle 35"/>
          <p:cNvSpPr>
            <a:spLocks noChangeArrowheads="1"/>
          </p:cNvSpPr>
          <p:nvPr/>
        </p:nvSpPr>
        <p:spPr bwMode="auto">
          <a:xfrm>
            <a:off x="2149475" y="2441576"/>
            <a:ext cx="2719388" cy="987425"/>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Tax revenue </a:t>
            </a:r>
            <a:br>
              <a:rPr lang="en-US" sz="2600">
                <a:latin typeface="Arial"/>
                <a:cs typeface="Arial"/>
              </a:rPr>
            </a:br>
            <a:r>
              <a:rPr lang="en-US" sz="2600">
                <a:latin typeface="Arial"/>
                <a:cs typeface="Arial"/>
              </a:rPr>
              <a:t>  = B + D</a:t>
            </a:r>
          </a:p>
        </p:txBody>
      </p:sp>
      <p:sp>
        <p:nvSpPr>
          <p:cNvPr id="73764" name="Rectangle 36"/>
          <p:cNvSpPr>
            <a:spLocks noChangeArrowheads="1"/>
          </p:cNvSpPr>
          <p:nvPr/>
        </p:nvSpPr>
        <p:spPr bwMode="auto">
          <a:xfrm>
            <a:off x="2149476" y="3346450"/>
            <a:ext cx="2633663" cy="1358900"/>
          </a:xfrm>
          <a:prstGeom prst="rect">
            <a:avLst/>
          </a:prstGeom>
          <a:noFill/>
          <a:ln w="9525">
            <a:noFill/>
            <a:miter lim="800000"/>
            <a:headEnd/>
            <a:tailEnd/>
          </a:ln>
        </p:spPr>
        <p:txBody>
          <a:bodyPr/>
          <a:lstStyle/>
          <a:p>
            <a:pPr marL="228600" indent="-228600">
              <a:lnSpc>
                <a:spcPct val="105000"/>
              </a:lnSpc>
              <a:spcBef>
                <a:spcPct val="45000"/>
              </a:spcBef>
              <a:buClr>
                <a:srgbClr val="00B85C"/>
              </a:buClr>
              <a:buSzPct val="120000"/>
            </a:pPr>
            <a:r>
              <a:rPr lang="en-US" sz="2600">
                <a:latin typeface="Arial"/>
                <a:cs typeface="Arial"/>
              </a:rPr>
              <a:t>Total surplus</a:t>
            </a:r>
            <a:br>
              <a:rPr lang="en-US" sz="2600">
                <a:latin typeface="Arial"/>
                <a:cs typeface="Arial"/>
              </a:rPr>
            </a:br>
            <a:r>
              <a:rPr lang="en-US" sz="2600">
                <a:latin typeface="Arial"/>
                <a:cs typeface="Arial"/>
              </a:rPr>
              <a:t>= A + B </a:t>
            </a:r>
            <a:br>
              <a:rPr lang="en-US" sz="2600">
                <a:latin typeface="Arial"/>
                <a:cs typeface="Arial"/>
              </a:rPr>
            </a:br>
            <a:r>
              <a:rPr lang="en-US" sz="2600">
                <a:latin typeface="Arial"/>
                <a:cs typeface="Arial"/>
              </a:rPr>
              <a:t>  + D + F</a:t>
            </a:r>
          </a:p>
        </p:txBody>
      </p:sp>
      <p:sp>
        <p:nvSpPr>
          <p:cNvPr id="73765" name="AutoShape 37"/>
          <p:cNvSpPr>
            <a:spLocks noChangeArrowheads="1"/>
          </p:cNvSpPr>
          <p:nvPr/>
        </p:nvSpPr>
        <p:spPr bwMode="auto">
          <a:xfrm>
            <a:off x="5800725" y="1504950"/>
            <a:ext cx="1866900" cy="1295400"/>
          </a:xfrm>
          <a:prstGeom prst="rtTriangle">
            <a:avLst/>
          </a:prstGeom>
          <a:noFill/>
          <a:ln w="28575">
            <a:solidFill>
              <a:srgbClr val="FFFF00"/>
            </a:solidFill>
            <a:miter lim="800000"/>
            <a:headEnd/>
            <a:tailEnd/>
          </a:ln>
        </p:spPr>
        <p:txBody>
          <a:bodyPr wrap="none" anchor="ctr"/>
          <a:lstStyle/>
          <a:p>
            <a:endParaRPr lang="en-US">
              <a:latin typeface="Arial"/>
              <a:cs typeface="Arial"/>
            </a:endParaRPr>
          </a:p>
        </p:txBody>
      </p:sp>
      <p:sp>
        <p:nvSpPr>
          <p:cNvPr id="73766" name="AutoShape 38"/>
          <p:cNvSpPr>
            <a:spLocks noChangeArrowheads="1"/>
          </p:cNvSpPr>
          <p:nvPr/>
        </p:nvSpPr>
        <p:spPr bwMode="auto">
          <a:xfrm flipV="1">
            <a:off x="5800726" y="4067175"/>
            <a:ext cx="1871663" cy="1447800"/>
          </a:xfrm>
          <a:prstGeom prst="rtTriangle">
            <a:avLst/>
          </a:prstGeom>
          <a:noFill/>
          <a:ln w="28575">
            <a:solidFill>
              <a:srgbClr val="00CC00"/>
            </a:solidFill>
            <a:miter lim="800000"/>
            <a:headEnd/>
            <a:tailEnd/>
          </a:ln>
        </p:spPr>
        <p:txBody>
          <a:bodyPr wrap="none" anchor="ctr"/>
          <a:lstStyle/>
          <a:p>
            <a:endParaRPr lang="en-US">
              <a:latin typeface="Arial"/>
              <a:cs typeface="Arial"/>
            </a:endParaRPr>
          </a:p>
        </p:txBody>
      </p:sp>
      <p:sp>
        <p:nvSpPr>
          <p:cNvPr id="73767" name="Rectangle 39"/>
          <p:cNvSpPr>
            <a:spLocks noChangeArrowheads="1"/>
          </p:cNvSpPr>
          <p:nvPr/>
        </p:nvSpPr>
        <p:spPr bwMode="auto">
          <a:xfrm>
            <a:off x="5800726" y="2814638"/>
            <a:ext cx="1890713" cy="1238250"/>
          </a:xfrm>
          <a:prstGeom prst="rect">
            <a:avLst/>
          </a:prstGeom>
          <a:noFill/>
          <a:ln w="28575">
            <a:solidFill>
              <a:srgbClr val="FF3399"/>
            </a:solidFill>
            <a:miter lim="800000"/>
            <a:headEnd/>
            <a:tailEnd/>
          </a:ln>
        </p:spPr>
        <p:txBody>
          <a:bodyPr wrap="none" anchor="ctr"/>
          <a:lstStyle/>
          <a:p>
            <a:endParaRPr lang="en-US">
              <a:latin typeface="Arial"/>
              <a:cs typeface="Arial"/>
            </a:endParaRPr>
          </a:p>
        </p:txBody>
      </p:sp>
      <p:sp>
        <p:nvSpPr>
          <p:cNvPr id="73768" name="Rectangle 40"/>
          <p:cNvSpPr>
            <a:spLocks noChangeArrowheads="1"/>
          </p:cNvSpPr>
          <p:nvPr/>
        </p:nvSpPr>
        <p:spPr bwMode="auto">
          <a:xfrm>
            <a:off x="2022476" y="1020763"/>
            <a:ext cx="2252663" cy="53975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With the tax, </a:t>
            </a:r>
          </a:p>
        </p:txBody>
      </p:sp>
      <p:grpSp>
        <p:nvGrpSpPr>
          <p:cNvPr id="7" name="Group 41"/>
          <p:cNvGrpSpPr>
            <a:grpSpLocks/>
          </p:cNvGrpSpPr>
          <p:nvPr/>
        </p:nvGrpSpPr>
        <p:grpSpPr bwMode="auto">
          <a:xfrm>
            <a:off x="5792789" y="1489076"/>
            <a:ext cx="1901825" cy="4030663"/>
            <a:chOff x="2689" y="938"/>
            <a:chExt cx="1198" cy="2539"/>
          </a:xfrm>
        </p:grpSpPr>
        <p:sp>
          <p:nvSpPr>
            <p:cNvPr id="16417" name="Line 42"/>
            <p:cNvSpPr>
              <a:spLocks noChangeShapeType="1"/>
            </p:cNvSpPr>
            <p:nvPr/>
          </p:nvSpPr>
          <p:spPr bwMode="auto">
            <a:xfrm>
              <a:off x="2693" y="938"/>
              <a:ext cx="0" cy="2538"/>
            </a:xfrm>
            <a:prstGeom prst="line">
              <a:avLst/>
            </a:prstGeom>
            <a:noFill/>
            <a:ln w="38100">
              <a:solidFill>
                <a:srgbClr val="FF9900"/>
              </a:solidFill>
              <a:round/>
              <a:headEnd/>
              <a:tailEnd/>
            </a:ln>
          </p:spPr>
          <p:txBody>
            <a:bodyPr/>
            <a:lstStyle/>
            <a:p>
              <a:endParaRPr lang="en-US">
                <a:latin typeface="Arial"/>
                <a:cs typeface="Arial"/>
              </a:endParaRPr>
            </a:p>
          </p:txBody>
        </p:sp>
        <p:sp>
          <p:nvSpPr>
            <p:cNvPr id="16418" name="Line 43"/>
            <p:cNvSpPr>
              <a:spLocks noChangeShapeType="1"/>
            </p:cNvSpPr>
            <p:nvPr/>
          </p:nvSpPr>
          <p:spPr bwMode="auto">
            <a:xfrm flipV="1">
              <a:off x="2689" y="2551"/>
              <a:ext cx="1198" cy="926"/>
            </a:xfrm>
            <a:prstGeom prst="line">
              <a:avLst/>
            </a:prstGeom>
            <a:noFill/>
            <a:ln w="38100">
              <a:solidFill>
                <a:srgbClr val="FF9900"/>
              </a:solidFill>
              <a:round/>
              <a:headEnd/>
              <a:tailEnd/>
            </a:ln>
          </p:spPr>
          <p:txBody>
            <a:bodyPr/>
            <a:lstStyle/>
            <a:p>
              <a:endParaRPr lang="en-US">
                <a:latin typeface="Arial"/>
                <a:cs typeface="Arial"/>
              </a:endParaRPr>
            </a:p>
          </p:txBody>
        </p:sp>
        <p:sp>
          <p:nvSpPr>
            <p:cNvPr id="16419" name="Line 44"/>
            <p:cNvSpPr>
              <a:spLocks noChangeShapeType="1"/>
            </p:cNvSpPr>
            <p:nvPr/>
          </p:nvSpPr>
          <p:spPr bwMode="auto">
            <a:xfrm>
              <a:off x="3880" y="1763"/>
              <a:ext cx="0" cy="795"/>
            </a:xfrm>
            <a:prstGeom prst="line">
              <a:avLst/>
            </a:prstGeom>
            <a:noFill/>
            <a:ln w="38100">
              <a:solidFill>
                <a:srgbClr val="FF9900"/>
              </a:solidFill>
              <a:round/>
              <a:headEnd/>
              <a:tailEnd/>
            </a:ln>
          </p:spPr>
          <p:txBody>
            <a:bodyPr/>
            <a:lstStyle/>
            <a:p>
              <a:endParaRPr lang="en-US">
                <a:latin typeface="Arial"/>
                <a:cs typeface="Arial"/>
              </a:endParaRPr>
            </a:p>
          </p:txBody>
        </p:sp>
        <p:sp>
          <p:nvSpPr>
            <p:cNvPr id="16420" name="Line 45"/>
            <p:cNvSpPr>
              <a:spLocks noChangeShapeType="1"/>
            </p:cNvSpPr>
            <p:nvPr/>
          </p:nvSpPr>
          <p:spPr bwMode="auto">
            <a:xfrm>
              <a:off x="2689" y="951"/>
              <a:ext cx="1188" cy="819"/>
            </a:xfrm>
            <a:prstGeom prst="line">
              <a:avLst/>
            </a:prstGeom>
            <a:noFill/>
            <a:ln w="38100">
              <a:solidFill>
                <a:srgbClr val="FF9900"/>
              </a:solidFill>
              <a:round/>
              <a:headEnd/>
              <a:tailEnd/>
            </a:ln>
          </p:spPr>
          <p:txBody>
            <a:bodyPr/>
            <a:lstStyle/>
            <a:p>
              <a:endParaRPr lang="en-US">
                <a:latin typeface="Arial"/>
                <a:cs typeface="Arial"/>
              </a:endParaRPr>
            </a:p>
          </p:txBody>
        </p:sp>
      </p:grpSp>
      <p:sp>
        <p:nvSpPr>
          <p:cNvPr id="73774" name="Rectangle 46"/>
          <p:cNvSpPr>
            <a:spLocks noChangeArrowheads="1"/>
          </p:cNvSpPr>
          <p:nvPr/>
        </p:nvSpPr>
        <p:spPr bwMode="auto">
          <a:xfrm>
            <a:off x="2049463" y="4721225"/>
            <a:ext cx="2633662" cy="1320800"/>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a:latin typeface="Arial"/>
                <a:cs typeface="Arial"/>
              </a:rPr>
              <a:t>The tax reduces total surplus by</a:t>
            </a:r>
            <a:br>
              <a:rPr lang="en-US" sz="2600">
                <a:latin typeface="Arial"/>
                <a:cs typeface="Arial"/>
              </a:rPr>
            </a:br>
            <a:r>
              <a:rPr lang="en-US" sz="2600">
                <a:latin typeface="Arial"/>
                <a:cs typeface="Arial"/>
              </a:rPr>
              <a:t>    C + E</a:t>
            </a:r>
          </a:p>
        </p:txBody>
      </p:sp>
    </p:spTree>
    <p:extLst>
      <p:ext uri="{BB962C8B-B14F-4D97-AF65-F5344CB8AC3E}">
        <p14:creationId xmlns:p14="http://schemas.microsoft.com/office/powerpoint/2010/main" val="15901708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68"/>
                                        </p:tgtEl>
                                        <p:attrNameLst>
                                          <p:attrName>style.visibility</p:attrName>
                                        </p:attrNameLst>
                                      </p:cBhvr>
                                      <p:to>
                                        <p:strVal val="visible"/>
                                      </p:to>
                                    </p:set>
                                    <p:animEffect transition="in" filter="wipe(left)">
                                      <p:cBhvr>
                                        <p:cTn id="7" dur="500"/>
                                        <p:tgtEl>
                                          <p:spTgt spid="737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761"/>
                                        </p:tgtEl>
                                        <p:attrNameLst>
                                          <p:attrName>style.visibility</p:attrName>
                                        </p:attrNameLst>
                                      </p:cBhvr>
                                      <p:to>
                                        <p:strVal val="visible"/>
                                      </p:to>
                                    </p:set>
                                    <p:animEffect transition="in" filter="wipe(left)">
                                      <p:cBhvr>
                                        <p:cTn id="12" dur="500"/>
                                        <p:tgtEl>
                                          <p:spTgt spid="7376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3765"/>
                                        </p:tgtEl>
                                        <p:attrNameLst>
                                          <p:attrName>style.visibility</p:attrName>
                                        </p:attrNameLst>
                                      </p:cBhvr>
                                      <p:to>
                                        <p:strVal val="visible"/>
                                      </p:to>
                                    </p:set>
                                    <p:animEffect transition="in" filter="fade">
                                      <p:cBhvr>
                                        <p:cTn id="15" dur="500"/>
                                        <p:tgtEl>
                                          <p:spTgt spid="7376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3762"/>
                                        </p:tgtEl>
                                        <p:attrNameLst>
                                          <p:attrName>style.visibility</p:attrName>
                                        </p:attrNameLst>
                                      </p:cBhvr>
                                      <p:to>
                                        <p:strVal val="visible"/>
                                      </p:to>
                                    </p:set>
                                    <p:animEffect transition="in" filter="wipe(left)">
                                      <p:cBhvr>
                                        <p:cTn id="20" dur="500"/>
                                        <p:tgtEl>
                                          <p:spTgt spid="7376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766"/>
                                        </p:tgtEl>
                                        <p:attrNameLst>
                                          <p:attrName>style.visibility</p:attrName>
                                        </p:attrNameLst>
                                      </p:cBhvr>
                                      <p:to>
                                        <p:strVal val="visible"/>
                                      </p:to>
                                    </p:set>
                                    <p:animEffect transition="in" filter="fade">
                                      <p:cBhvr>
                                        <p:cTn id="23" dur="500"/>
                                        <p:tgtEl>
                                          <p:spTgt spid="7376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3763"/>
                                        </p:tgtEl>
                                        <p:attrNameLst>
                                          <p:attrName>style.visibility</p:attrName>
                                        </p:attrNameLst>
                                      </p:cBhvr>
                                      <p:to>
                                        <p:strVal val="visible"/>
                                      </p:to>
                                    </p:set>
                                    <p:animEffect transition="in" filter="wipe(left)">
                                      <p:cBhvr>
                                        <p:cTn id="28" dur="500"/>
                                        <p:tgtEl>
                                          <p:spTgt spid="737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3767"/>
                                        </p:tgtEl>
                                        <p:attrNameLst>
                                          <p:attrName>style.visibility</p:attrName>
                                        </p:attrNameLst>
                                      </p:cBhvr>
                                      <p:to>
                                        <p:strVal val="visible"/>
                                      </p:to>
                                    </p:set>
                                    <p:animEffect transition="in" filter="fade">
                                      <p:cBhvr>
                                        <p:cTn id="31" dur="500"/>
                                        <p:tgtEl>
                                          <p:spTgt spid="7376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3764"/>
                                        </p:tgtEl>
                                        <p:attrNameLst>
                                          <p:attrName>style.visibility</p:attrName>
                                        </p:attrNameLst>
                                      </p:cBhvr>
                                      <p:to>
                                        <p:strVal val="visible"/>
                                      </p:to>
                                    </p:set>
                                    <p:animEffect transition="in" filter="wipe(left)">
                                      <p:cBhvr>
                                        <p:cTn id="36" dur="500"/>
                                        <p:tgtEl>
                                          <p:spTgt spid="73764"/>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3774"/>
                                        </p:tgtEl>
                                        <p:attrNameLst>
                                          <p:attrName>style.visibility</p:attrName>
                                        </p:attrNameLst>
                                      </p:cBhvr>
                                      <p:to>
                                        <p:strVal val="visible"/>
                                      </p:to>
                                    </p:set>
                                    <p:animEffect transition="in" filter="wipe(left)">
                                      <p:cBhvr>
                                        <p:cTn id="44" dur="500"/>
                                        <p:tgtEl>
                                          <p:spTgt spid="7377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3730"/>
                                        </p:tgtEl>
                                        <p:attrNameLst>
                                          <p:attrName>style.visibility</p:attrName>
                                        </p:attrNameLst>
                                      </p:cBhvr>
                                      <p:to>
                                        <p:strVal val="visible"/>
                                      </p:to>
                                    </p:set>
                                    <p:animEffect transition="in" filter="fade">
                                      <p:cBhvr>
                                        <p:cTn id="47" dur="500"/>
                                        <p:tgtEl>
                                          <p:spTgt spid="73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nimBg="1"/>
      <p:bldP spid="73761" grpId="0"/>
      <p:bldP spid="73762" grpId="0"/>
      <p:bldP spid="73763" grpId="0"/>
      <p:bldP spid="73764" grpId="0"/>
      <p:bldP spid="73765" grpId="0" animBg="1"/>
      <p:bldP spid="73766" grpId="0" animBg="1"/>
      <p:bldP spid="73767" grpId="0" animBg="1"/>
      <p:bldP spid="73768" grpId="0"/>
      <p:bldP spid="737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AutoShape 2"/>
          <p:cNvSpPr>
            <a:spLocks noChangeArrowheads="1"/>
          </p:cNvSpPr>
          <p:nvPr/>
        </p:nvSpPr>
        <p:spPr bwMode="auto">
          <a:xfrm rot="5400000">
            <a:off x="7520782" y="3018632"/>
            <a:ext cx="1212850" cy="830263"/>
          </a:xfrm>
          <a:prstGeom prst="triangle">
            <a:avLst>
              <a:gd name="adj" fmla="val 47644"/>
            </a:avLst>
          </a:prstGeom>
          <a:solidFill>
            <a:srgbClr val="FFCC66"/>
          </a:solidFill>
          <a:ln w="38100">
            <a:noFill/>
            <a:miter lim="800000"/>
            <a:headEnd/>
            <a:tailEnd/>
          </a:ln>
        </p:spPr>
        <p:txBody>
          <a:bodyPr wrap="none" anchor="ctr"/>
          <a:lstStyle/>
          <a:p>
            <a:endParaRPr lang="en-US">
              <a:latin typeface="Arial"/>
              <a:cs typeface="Arial"/>
            </a:endParaRPr>
          </a:p>
        </p:txBody>
      </p:sp>
      <p:sp>
        <p:nvSpPr>
          <p:cNvPr id="17413" name="Line 3"/>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7414" name="Rectangle 4"/>
          <p:cNvSpPr>
            <a:spLocks noGrp="1" noChangeArrowheads="1"/>
          </p:cNvSpPr>
          <p:nvPr>
            <p:ph type="title" idx="4294967295"/>
          </p:nvPr>
        </p:nvSpPr>
        <p:spPr/>
        <p:txBody>
          <a:bodyPr/>
          <a:lstStyle/>
          <a:p>
            <a:pPr eaLnBrk="1" hangingPunct="1"/>
            <a:r>
              <a:rPr lang="en-US" smtClean="0"/>
              <a:t>The Effects of a Tax</a:t>
            </a:r>
          </a:p>
        </p:txBody>
      </p:sp>
      <p:grpSp>
        <p:nvGrpSpPr>
          <p:cNvPr id="2" name="Group 5"/>
          <p:cNvGrpSpPr>
            <a:grpSpLocks/>
          </p:cNvGrpSpPr>
          <p:nvPr/>
        </p:nvGrpSpPr>
        <p:grpSpPr bwMode="auto">
          <a:xfrm>
            <a:off x="5592763" y="927101"/>
            <a:ext cx="4305300" cy="4824413"/>
            <a:chOff x="2305" y="942"/>
            <a:chExt cx="2712" cy="2666"/>
          </a:xfrm>
        </p:grpSpPr>
        <p:grpSp>
          <p:nvGrpSpPr>
            <p:cNvPr id="3" name="Group 6"/>
            <p:cNvGrpSpPr>
              <a:grpSpLocks/>
            </p:cNvGrpSpPr>
            <p:nvPr/>
          </p:nvGrpSpPr>
          <p:grpSpPr bwMode="auto">
            <a:xfrm>
              <a:off x="2424" y="1167"/>
              <a:ext cx="2382" cy="2331"/>
              <a:chOff x="2424" y="1167"/>
              <a:chExt cx="2400" cy="2079"/>
            </a:xfrm>
          </p:grpSpPr>
          <p:sp>
            <p:nvSpPr>
              <p:cNvPr id="17441"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7442"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7439" name="Text Box 9"/>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17440" name="Text Box 10"/>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17416" name="Text Box 11"/>
          <p:cNvSpPr txBox="1">
            <a:spLocks noChangeArrowheads="1"/>
          </p:cNvSpPr>
          <p:nvPr/>
        </p:nvSpPr>
        <p:spPr bwMode="auto">
          <a:xfrm>
            <a:off x="9375775" y="3854451"/>
            <a:ext cx="369888"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7417" name="Line 12"/>
          <p:cNvSpPr>
            <a:spLocks noChangeShapeType="1"/>
          </p:cNvSpPr>
          <p:nvPr/>
        </p:nvSpPr>
        <p:spPr bwMode="auto">
          <a:xfrm>
            <a:off x="5784850" y="1485900"/>
            <a:ext cx="3659188" cy="2522538"/>
          </a:xfrm>
          <a:prstGeom prst="line">
            <a:avLst/>
          </a:prstGeom>
          <a:noFill/>
          <a:ln w="28575">
            <a:solidFill>
              <a:srgbClr val="336699"/>
            </a:solidFill>
            <a:round/>
            <a:headEnd/>
            <a:tailEnd/>
          </a:ln>
        </p:spPr>
        <p:txBody>
          <a:bodyPr/>
          <a:lstStyle/>
          <a:p>
            <a:endParaRPr lang="en-US">
              <a:latin typeface="Arial"/>
              <a:cs typeface="Arial"/>
            </a:endParaRPr>
          </a:p>
        </p:txBody>
      </p:sp>
      <p:sp>
        <p:nvSpPr>
          <p:cNvPr id="17418" name="Text Box 13"/>
          <p:cNvSpPr txBox="1">
            <a:spLocks noChangeArrowheads="1"/>
          </p:cNvSpPr>
          <p:nvPr/>
        </p:nvSpPr>
        <p:spPr bwMode="auto">
          <a:xfrm>
            <a:off x="9358314" y="2441576"/>
            <a:ext cx="369887"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7419" name="Line 14"/>
          <p:cNvSpPr>
            <a:spLocks noChangeShapeType="1"/>
          </p:cNvSpPr>
          <p:nvPr/>
        </p:nvSpPr>
        <p:spPr bwMode="auto">
          <a:xfrm flipV="1">
            <a:off x="5781676" y="2749551"/>
            <a:ext cx="3622675" cy="2805113"/>
          </a:xfrm>
          <a:prstGeom prst="line">
            <a:avLst/>
          </a:prstGeom>
          <a:noFill/>
          <a:ln w="28575">
            <a:solidFill>
              <a:srgbClr val="336699"/>
            </a:solidFill>
            <a:round/>
            <a:headEnd/>
            <a:tailEnd/>
          </a:ln>
        </p:spPr>
        <p:txBody>
          <a:bodyPr/>
          <a:lstStyle/>
          <a:p>
            <a:endParaRPr lang="en-US">
              <a:latin typeface="Arial"/>
              <a:cs typeface="Arial"/>
            </a:endParaRPr>
          </a:p>
        </p:txBody>
      </p:sp>
      <p:grpSp>
        <p:nvGrpSpPr>
          <p:cNvPr id="4" name="Group 15"/>
          <p:cNvGrpSpPr>
            <a:grpSpLocks/>
          </p:cNvGrpSpPr>
          <p:nvPr/>
        </p:nvGrpSpPr>
        <p:grpSpPr bwMode="auto">
          <a:xfrm>
            <a:off x="5251451" y="3836988"/>
            <a:ext cx="2449513" cy="442912"/>
            <a:chOff x="2348" y="2417"/>
            <a:chExt cx="1543" cy="279"/>
          </a:xfrm>
        </p:grpSpPr>
        <p:sp>
          <p:nvSpPr>
            <p:cNvPr id="17436" name="Text Box 16"/>
            <p:cNvSpPr txBox="1">
              <a:spLocks noChangeArrowheads="1"/>
            </p:cNvSpPr>
            <p:nvPr/>
          </p:nvSpPr>
          <p:spPr bwMode="auto">
            <a:xfrm>
              <a:off x="2348" y="241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7437" name="Line 17"/>
            <p:cNvSpPr>
              <a:spLocks noChangeShapeType="1"/>
            </p:cNvSpPr>
            <p:nvPr/>
          </p:nvSpPr>
          <p:spPr bwMode="auto">
            <a:xfrm flipH="1">
              <a:off x="2682" y="2556"/>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5" name="Group 18"/>
          <p:cNvGrpSpPr>
            <a:grpSpLocks/>
          </p:cNvGrpSpPr>
          <p:nvPr/>
        </p:nvGrpSpPr>
        <p:grpSpPr bwMode="auto">
          <a:xfrm>
            <a:off x="5246689" y="2584451"/>
            <a:ext cx="2454275" cy="442913"/>
            <a:chOff x="2345" y="1628"/>
            <a:chExt cx="1546" cy="279"/>
          </a:xfrm>
        </p:grpSpPr>
        <p:sp>
          <p:nvSpPr>
            <p:cNvPr id="17434" name="Text Box 19"/>
            <p:cNvSpPr txBox="1">
              <a:spLocks noChangeArrowheads="1"/>
            </p:cNvSpPr>
            <p:nvPr/>
          </p:nvSpPr>
          <p:spPr bwMode="auto">
            <a:xfrm>
              <a:off x="2345" y="1628"/>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B</a:t>
              </a:r>
            </a:p>
          </p:txBody>
        </p:sp>
        <p:sp>
          <p:nvSpPr>
            <p:cNvPr id="17435" name="Line 20"/>
            <p:cNvSpPr>
              <a:spLocks noChangeShapeType="1"/>
            </p:cNvSpPr>
            <p:nvPr/>
          </p:nvSpPr>
          <p:spPr bwMode="auto">
            <a:xfrm flipH="1">
              <a:off x="2682" y="1770"/>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6" name="Group 22"/>
          <p:cNvGrpSpPr>
            <a:grpSpLocks/>
          </p:cNvGrpSpPr>
          <p:nvPr/>
        </p:nvGrpSpPr>
        <p:grpSpPr bwMode="auto">
          <a:xfrm>
            <a:off x="5794376" y="3400426"/>
            <a:ext cx="2767013" cy="2149475"/>
            <a:chOff x="357" y="2450"/>
            <a:chExt cx="795" cy="646"/>
          </a:xfrm>
        </p:grpSpPr>
        <p:sp>
          <p:nvSpPr>
            <p:cNvPr id="17432" name="Line 23"/>
            <p:cNvSpPr>
              <a:spLocks noChangeShapeType="1"/>
            </p:cNvSpPr>
            <p:nvPr/>
          </p:nvSpPr>
          <p:spPr bwMode="auto">
            <a:xfrm>
              <a:off x="357" y="2450"/>
              <a:ext cx="795" cy="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7433" name="Line 24"/>
            <p:cNvSpPr>
              <a:spLocks noChangeShapeType="1"/>
            </p:cNvSpPr>
            <p:nvPr/>
          </p:nvSpPr>
          <p:spPr bwMode="auto">
            <a:xfrm>
              <a:off x="1152" y="2451"/>
              <a:ext cx="0" cy="645"/>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7423" name="Text Box 25"/>
          <p:cNvSpPr txBox="1">
            <a:spLocks noChangeArrowheads="1"/>
          </p:cNvSpPr>
          <p:nvPr/>
        </p:nvSpPr>
        <p:spPr bwMode="auto">
          <a:xfrm>
            <a:off x="826135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sp>
        <p:nvSpPr>
          <p:cNvPr id="17424" name="Text Box 26"/>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sp>
        <p:nvSpPr>
          <p:cNvPr id="17425" name="Text Box 27"/>
          <p:cNvSpPr txBox="1">
            <a:spLocks noChangeArrowheads="1"/>
          </p:cNvSpPr>
          <p:nvPr/>
        </p:nvSpPr>
        <p:spPr bwMode="auto">
          <a:xfrm>
            <a:off x="6210301" y="21812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A</a:t>
            </a:r>
          </a:p>
        </p:txBody>
      </p:sp>
      <p:sp>
        <p:nvSpPr>
          <p:cNvPr id="17426" name="Text Box 28"/>
          <p:cNvSpPr txBox="1">
            <a:spLocks noChangeArrowheads="1"/>
          </p:cNvSpPr>
          <p:nvPr/>
        </p:nvSpPr>
        <p:spPr bwMode="auto">
          <a:xfrm>
            <a:off x="6534151" y="28860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B</a:t>
            </a:r>
          </a:p>
        </p:txBody>
      </p:sp>
      <p:sp>
        <p:nvSpPr>
          <p:cNvPr id="17427" name="Text Box 29"/>
          <p:cNvSpPr txBox="1">
            <a:spLocks noChangeArrowheads="1"/>
          </p:cNvSpPr>
          <p:nvPr/>
        </p:nvSpPr>
        <p:spPr bwMode="auto">
          <a:xfrm>
            <a:off x="7724776" y="296227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C</a:t>
            </a:r>
          </a:p>
        </p:txBody>
      </p:sp>
      <p:sp>
        <p:nvSpPr>
          <p:cNvPr id="17428" name="Text Box 30"/>
          <p:cNvSpPr txBox="1">
            <a:spLocks noChangeArrowheads="1"/>
          </p:cNvSpPr>
          <p:nvPr/>
        </p:nvSpPr>
        <p:spPr bwMode="auto">
          <a:xfrm>
            <a:off x="6553201" y="35052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D</a:t>
            </a:r>
          </a:p>
        </p:txBody>
      </p:sp>
      <p:sp>
        <p:nvSpPr>
          <p:cNvPr id="17429" name="Text Box 31"/>
          <p:cNvSpPr txBox="1">
            <a:spLocks noChangeArrowheads="1"/>
          </p:cNvSpPr>
          <p:nvPr/>
        </p:nvSpPr>
        <p:spPr bwMode="auto">
          <a:xfrm>
            <a:off x="7724776" y="3400426"/>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E</a:t>
            </a:r>
          </a:p>
        </p:txBody>
      </p:sp>
      <p:sp>
        <p:nvSpPr>
          <p:cNvPr id="17430" name="Text Box 32"/>
          <p:cNvSpPr txBox="1">
            <a:spLocks noChangeArrowheads="1"/>
          </p:cNvSpPr>
          <p:nvPr/>
        </p:nvSpPr>
        <p:spPr bwMode="auto">
          <a:xfrm>
            <a:off x="6296026" y="4229101"/>
            <a:ext cx="371475" cy="442913"/>
          </a:xfrm>
          <a:prstGeom prst="rect">
            <a:avLst/>
          </a:prstGeom>
          <a:noFill/>
          <a:ln w="9525">
            <a:noFill/>
            <a:miter lim="800000"/>
            <a:headEnd/>
            <a:tailEnd/>
          </a:ln>
        </p:spPr>
        <p:txBody>
          <a:bodyPr>
            <a:spAutoFit/>
          </a:bodyPr>
          <a:lstStyle/>
          <a:p>
            <a:pPr algn="ctr">
              <a:spcBef>
                <a:spcPct val="50000"/>
              </a:spcBef>
            </a:pPr>
            <a:r>
              <a:rPr lang="en-US" sz="2300">
                <a:latin typeface="Arial"/>
                <a:cs typeface="Arial"/>
              </a:rPr>
              <a:t>F</a:t>
            </a:r>
          </a:p>
        </p:txBody>
      </p:sp>
      <p:sp>
        <p:nvSpPr>
          <p:cNvPr id="75809" name="Rectangle 33"/>
          <p:cNvSpPr>
            <a:spLocks noChangeArrowheads="1"/>
          </p:cNvSpPr>
          <p:nvPr/>
        </p:nvSpPr>
        <p:spPr bwMode="auto">
          <a:xfrm>
            <a:off x="1974850" y="1354138"/>
            <a:ext cx="3048000" cy="3766502"/>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600" dirty="0">
                <a:latin typeface="Arial"/>
                <a:cs typeface="Arial"/>
              </a:rPr>
              <a:t>C + E  is called the </a:t>
            </a:r>
            <a:r>
              <a:rPr lang="en-US" sz="2600" b="1" dirty="0">
                <a:solidFill>
                  <a:srgbClr val="CC0000"/>
                </a:solidFill>
                <a:latin typeface="Arial"/>
                <a:cs typeface="Arial"/>
              </a:rPr>
              <a:t>deadweight loss </a:t>
            </a:r>
            <a:r>
              <a:rPr lang="en-US" sz="2600" dirty="0">
                <a:latin typeface="Arial"/>
                <a:cs typeface="Arial"/>
              </a:rPr>
              <a:t>(DWL) of the tax, the fall in total surplus that </a:t>
            </a:r>
            <a:br>
              <a:rPr lang="en-US" sz="2600" dirty="0">
                <a:latin typeface="Arial"/>
                <a:cs typeface="Arial"/>
              </a:rPr>
            </a:br>
            <a:r>
              <a:rPr lang="en-US" sz="2600" dirty="0">
                <a:latin typeface="Arial"/>
                <a:cs typeface="Arial"/>
              </a:rPr>
              <a:t>results from a market distortion, such as a tax. </a:t>
            </a:r>
          </a:p>
        </p:txBody>
      </p:sp>
    </p:spTree>
    <p:extLst>
      <p:ext uri="{BB962C8B-B14F-4D97-AF65-F5344CB8AC3E}">
        <p14:creationId xmlns:p14="http://schemas.microsoft.com/office/powerpoint/2010/main" val="224872384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809"/>
                                        </p:tgtEl>
                                        <p:attrNameLst>
                                          <p:attrName>style.visibility</p:attrName>
                                        </p:attrNameLst>
                                      </p:cBhvr>
                                      <p:to>
                                        <p:strVal val="visible"/>
                                      </p:to>
                                    </p:set>
                                    <p:animEffect transition="in" filter="wipe(left)">
                                      <p:cBhvr>
                                        <p:cTn id="7" dur="500"/>
                                        <p:tgtEl>
                                          <p:spTgt spid="75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AutoShape 2"/>
          <p:cNvSpPr>
            <a:spLocks noChangeArrowheads="1"/>
          </p:cNvSpPr>
          <p:nvPr/>
        </p:nvSpPr>
        <p:spPr bwMode="auto">
          <a:xfrm rot="5400000">
            <a:off x="7520782" y="3018632"/>
            <a:ext cx="1212850" cy="830263"/>
          </a:xfrm>
          <a:prstGeom prst="triangle">
            <a:avLst>
              <a:gd name="adj" fmla="val 47644"/>
            </a:avLst>
          </a:prstGeom>
          <a:solidFill>
            <a:srgbClr val="FFCC66"/>
          </a:solidFill>
          <a:ln w="38100">
            <a:noFill/>
            <a:miter lim="800000"/>
            <a:headEnd/>
            <a:tailEnd/>
          </a:ln>
        </p:spPr>
        <p:txBody>
          <a:bodyPr wrap="none" anchor="ctr"/>
          <a:lstStyle/>
          <a:p>
            <a:endParaRPr lang="en-US">
              <a:latin typeface="Arial"/>
              <a:cs typeface="Arial"/>
            </a:endParaRPr>
          </a:p>
        </p:txBody>
      </p:sp>
      <p:sp>
        <p:nvSpPr>
          <p:cNvPr id="18437" name="Line 3"/>
          <p:cNvSpPr>
            <a:spLocks noChangeShapeType="1"/>
          </p:cNvSpPr>
          <p:nvPr/>
        </p:nvSpPr>
        <p:spPr bwMode="auto">
          <a:xfrm>
            <a:off x="7705725" y="2805113"/>
            <a:ext cx="0" cy="2747962"/>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8438" name="Rectangle 4"/>
          <p:cNvSpPr>
            <a:spLocks noGrp="1" noChangeArrowheads="1"/>
          </p:cNvSpPr>
          <p:nvPr>
            <p:ph type="title" idx="4294967295"/>
          </p:nvPr>
        </p:nvSpPr>
        <p:spPr>
          <a:xfrm>
            <a:off x="609600" y="292100"/>
            <a:ext cx="10972800" cy="632796"/>
          </a:xfrm>
        </p:spPr>
        <p:txBody>
          <a:bodyPr/>
          <a:lstStyle/>
          <a:p>
            <a:pPr eaLnBrk="1" hangingPunct="1"/>
            <a:r>
              <a:rPr lang="en-US" dirty="0" smtClean="0"/>
              <a:t>About the Deadweight Loss</a:t>
            </a:r>
          </a:p>
        </p:txBody>
      </p:sp>
      <p:grpSp>
        <p:nvGrpSpPr>
          <p:cNvPr id="2" name="Group 5"/>
          <p:cNvGrpSpPr>
            <a:grpSpLocks/>
          </p:cNvGrpSpPr>
          <p:nvPr/>
        </p:nvGrpSpPr>
        <p:grpSpPr bwMode="auto">
          <a:xfrm>
            <a:off x="5592763" y="927101"/>
            <a:ext cx="4305300" cy="4824413"/>
            <a:chOff x="2305" y="942"/>
            <a:chExt cx="2712" cy="2666"/>
          </a:xfrm>
        </p:grpSpPr>
        <p:grpSp>
          <p:nvGrpSpPr>
            <p:cNvPr id="3" name="Group 6"/>
            <p:cNvGrpSpPr>
              <a:grpSpLocks/>
            </p:cNvGrpSpPr>
            <p:nvPr/>
          </p:nvGrpSpPr>
          <p:grpSpPr bwMode="auto">
            <a:xfrm>
              <a:off x="2424" y="1167"/>
              <a:ext cx="2382" cy="2331"/>
              <a:chOff x="2424" y="1167"/>
              <a:chExt cx="2400" cy="2079"/>
            </a:xfrm>
          </p:grpSpPr>
          <p:sp>
            <p:nvSpPr>
              <p:cNvPr id="18458" name="Line 7"/>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18459" name="Line 8"/>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18456" name="Text Box 9"/>
            <p:cNvSpPr txBox="1">
              <a:spLocks noChangeArrowheads="1"/>
            </p:cNvSpPr>
            <p:nvPr/>
          </p:nvSpPr>
          <p:spPr bwMode="auto">
            <a:xfrm>
              <a:off x="2305" y="942"/>
              <a:ext cx="233" cy="245"/>
            </a:xfrm>
            <a:prstGeom prst="rect">
              <a:avLst/>
            </a:prstGeom>
            <a:noFill/>
            <a:ln w="9525">
              <a:noFill/>
              <a:miter lim="800000"/>
              <a:headEnd/>
              <a:tailEnd/>
            </a:ln>
          </p:spPr>
          <p:txBody>
            <a:bodyPr>
              <a:spAutoFit/>
            </a:bodyPr>
            <a:lstStyle/>
            <a:p>
              <a:pPr algn="ctr">
                <a:spcBef>
                  <a:spcPct val="50000"/>
                </a:spcBef>
              </a:pPr>
              <a:r>
                <a:rPr lang="en-US" sz="2300" i="1" dirty="0">
                  <a:latin typeface="Arial"/>
                  <a:cs typeface="Arial"/>
                </a:rPr>
                <a:t>P</a:t>
              </a:r>
            </a:p>
          </p:txBody>
        </p:sp>
        <p:sp>
          <p:nvSpPr>
            <p:cNvPr id="18457" name="Text Box 10"/>
            <p:cNvSpPr txBox="1">
              <a:spLocks noChangeArrowheads="1"/>
            </p:cNvSpPr>
            <p:nvPr/>
          </p:nvSpPr>
          <p:spPr bwMode="auto">
            <a:xfrm>
              <a:off x="4784" y="3363"/>
              <a:ext cx="233" cy="245"/>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sp>
        <p:nvSpPr>
          <p:cNvPr id="18440" name="Text Box 11"/>
          <p:cNvSpPr txBox="1">
            <a:spLocks noChangeArrowheads="1"/>
          </p:cNvSpPr>
          <p:nvPr/>
        </p:nvSpPr>
        <p:spPr bwMode="auto">
          <a:xfrm>
            <a:off x="9375775" y="3854451"/>
            <a:ext cx="369888"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18441" name="Line 12"/>
          <p:cNvSpPr>
            <a:spLocks noChangeShapeType="1"/>
          </p:cNvSpPr>
          <p:nvPr/>
        </p:nvSpPr>
        <p:spPr bwMode="auto">
          <a:xfrm>
            <a:off x="5784850" y="1485900"/>
            <a:ext cx="3659188" cy="2522538"/>
          </a:xfrm>
          <a:prstGeom prst="line">
            <a:avLst/>
          </a:prstGeom>
          <a:noFill/>
          <a:ln w="28575">
            <a:solidFill>
              <a:srgbClr val="FF0000"/>
            </a:solidFill>
            <a:round/>
            <a:headEnd/>
            <a:tailEnd/>
          </a:ln>
        </p:spPr>
        <p:txBody>
          <a:bodyPr/>
          <a:lstStyle/>
          <a:p>
            <a:endParaRPr lang="en-US">
              <a:latin typeface="Arial"/>
              <a:cs typeface="Arial"/>
            </a:endParaRPr>
          </a:p>
        </p:txBody>
      </p:sp>
      <p:sp>
        <p:nvSpPr>
          <p:cNvPr id="18442" name="Text Box 13"/>
          <p:cNvSpPr txBox="1">
            <a:spLocks noChangeArrowheads="1"/>
          </p:cNvSpPr>
          <p:nvPr/>
        </p:nvSpPr>
        <p:spPr bwMode="auto">
          <a:xfrm>
            <a:off x="9358314" y="2441576"/>
            <a:ext cx="369887" cy="442913"/>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18443" name="Line 14"/>
          <p:cNvSpPr>
            <a:spLocks noChangeShapeType="1"/>
          </p:cNvSpPr>
          <p:nvPr/>
        </p:nvSpPr>
        <p:spPr bwMode="auto">
          <a:xfrm flipV="1">
            <a:off x="5781676" y="2749551"/>
            <a:ext cx="3622675" cy="2805113"/>
          </a:xfrm>
          <a:prstGeom prst="line">
            <a:avLst/>
          </a:prstGeom>
          <a:noFill/>
          <a:ln w="28575">
            <a:solidFill>
              <a:srgbClr val="FF0000"/>
            </a:solidFill>
            <a:round/>
            <a:headEnd/>
            <a:tailEnd/>
          </a:ln>
        </p:spPr>
        <p:txBody>
          <a:bodyPr/>
          <a:lstStyle/>
          <a:p>
            <a:endParaRPr lang="en-US">
              <a:latin typeface="Arial"/>
              <a:cs typeface="Arial"/>
            </a:endParaRPr>
          </a:p>
        </p:txBody>
      </p:sp>
      <p:grpSp>
        <p:nvGrpSpPr>
          <p:cNvPr id="4" name="Group 15"/>
          <p:cNvGrpSpPr>
            <a:grpSpLocks/>
          </p:cNvGrpSpPr>
          <p:nvPr/>
        </p:nvGrpSpPr>
        <p:grpSpPr bwMode="auto">
          <a:xfrm>
            <a:off x="5251451" y="3836988"/>
            <a:ext cx="2449513" cy="442912"/>
            <a:chOff x="2348" y="2417"/>
            <a:chExt cx="1543" cy="279"/>
          </a:xfrm>
        </p:grpSpPr>
        <p:sp>
          <p:nvSpPr>
            <p:cNvPr id="18453" name="Text Box 16"/>
            <p:cNvSpPr txBox="1">
              <a:spLocks noChangeArrowheads="1"/>
            </p:cNvSpPr>
            <p:nvPr/>
          </p:nvSpPr>
          <p:spPr bwMode="auto">
            <a:xfrm>
              <a:off x="2348" y="2417"/>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S</a:t>
              </a:r>
            </a:p>
          </p:txBody>
        </p:sp>
        <p:sp>
          <p:nvSpPr>
            <p:cNvPr id="18454" name="Line 17"/>
            <p:cNvSpPr>
              <a:spLocks noChangeShapeType="1"/>
            </p:cNvSpPr>
            <p:nvPr/>
          </p:nvSpPr>
          <p:spPr bwMode="auto">
            <a:xfrm flipH="1">
              <a:off x="2682" y="2556"/>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grpSp>
        <p:nvGrpSpPr>
          <p:cNvPr id="5" name="Group 18"/>
          <p:cNvGrpSpPr>
            <a:grpSpLocks/>
          </p:cNvGrpSpPr>
          <p:nvPr/>
        </p:nvGrpSpPr>
        <p:grpSpPr bwMode="auto">
          <a:xfrm>
            <a:off x="5246689" y="2584451"/>
            <a:ext cx="2454275" cy="442913"/>
            <a:chOff x="2345" y="1628"/>
            <a:chExt cx="1546" cy="279"/>
          </a:xfrm>
        </p:grpSpPr>
        <p:sp>
          <p:nvSpPr>
            <p:cNvPr id="18451" name="Text Box 19"/>
            <p:cNvSpPr txBox="1">
              <a:spLocks noChangeArrowheads="1"/>
            </p:cNvSpPr>
            <p:nvPr/>
          </p:nvSpPr>
          <p:spPr bwMode="auto">
            <a:xfrm>
              <a:off x="2345" y="1628"/>
              <a:ext cx="335"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r>
                <a:rPr lang="en-US" sz="2300" i="1" baseline="-25000">
                  <a:latin typeface="Arial"/>
                  <a:cs typeface="Arial"/>
                </a:rPr>
                <a:t>B</a:t>
              </a:r>
            </a:p>
          </p:txBody>
        </p:sp>
        <p:sp>
          <p:nvSpPr>
            <p:cNvPr id="18452" name="Line 20"/>
            <p:cNvSpPr>
              <a:spLocks noChangeShapeType="1"/>
            </p:cNvSpPr>
            <p:nvPr/>
          </p:nvSpPr>
          <p:spPr bwMode="auto">
            <a:xfrm flipH="1">
              <a:off x="2682" y="1770"/>
              <a:ext cx="1209" cy="0"/>
            </a:xfrm>
            <a:prstGeom prst="line">
              <a:avLst/>
            </a:prstGeom>
            <a:noFill/>
            <a:ln w="9525">
              <a:solidFill>
                <a:schemeClr val="tx1"/>
              </a:solidFill>
              <a:prstDash val="dash"/>
              <a:round/>
              <a:headEnd/>
              <a:tailEnd/>
            </a:ln>
          </p:spPr>
          <p:txBody>
            <a:bodyPr/>
            <a:lstStyle/>
            <a:p>
              <a:endParaRPr lang="en-US">
                <a:latin typeface="Arial"/>
                <a:cs typeface="Arial"/>
              </a:endParaRPr>
            </a:p>
          </p:txBody>
        </p:sp>
      </p:grpSp>
      <p:sp>
        <p:nvSpPr>
          <p:cNvPr id="18446" name="Line 21"/>
          <p:cNvSpPr>
            <a:spLocks noChangeShapeType="1"/>
          </p:cNvSpPr>
          <p:nvPr/>
        </p:nvSpPr>
        <p:spPr bwMode="auto">
          <a:xfrm>
            <a:off x="8561388" y="3403600"/>
            <a:ext cx="0" cy="2146300"/>
          </a:xfrm>
          <a:prstGeom prst="line">
            <a:avLst/>
          </a:prstGeom>
          <a:noFill/>
          <a:ln w="9525">
            <a:solidFill>
              <a:schemeClr val="tx1"/>
            </a:solidFill>
            <a:prstDash val="dash"/>
            <a:round/>
            <a:headEnd/>
            <a:tailEnd/>
          </a:ln>
        </p:spPr>
        <p:txBody>
          <a:bodyPr/>
          <a:lstStyle/>
          <a:p>
            <a:endParaRPr lang="en-US">
              <a:latin typeface="Arial"/>
              <a:cs typeface="Arial"/>
            </a:endParaRPr>
          </a:p>
        </p:txBody>
      </p:sp>
      <p:sp>
        <p:nvSpPr>
          <p:cNvPr id="18447" name="Text Box 22"/>
          <p:cNvSpPr txBox="1">
            <a:spLocks noChangeArrowheads="1"/>
          </p:cNvSpPr>
          <p:nvPr/>
        </p:nvSpPr>
        <p:spPr bwMode="auto">
          <a:xfrm>
            <a:off x="826135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E</a:t>
            </a:r>
          </a:p>
        </p:txBody>
      </p:sp>
      <p:sp>
        <p:nvSpPr>
          <p:cNvPr id="18448" name="Text Box 23"/>
          <p:cNvSpPr txBox="1">
            <a:spLocks noChangeArrowheads="1"/>
          </p:cNvSpPr>
          <p:nvPr/>
        </p:nvSpPr>
        <p:spPr bwMode="auto">
          <a:xfrm>
            <a:off x="7404101" y="5551488"/>
            <a:ext cx="588963" cy="442912"/>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r>
              <a:rPr lang="en-US" sz="2300" i="1" baseline="-25000">
                <a:latin typeface="Arial"/>
                <a:cs typeface="Arial"/>
              </a:rPr>
              <a:t>T</a:t>
            </a:r>
          </a:p>
        </p:txBody>
      </p:sp>
      <p:sp>
        <p:nvSpPr>
          <p:cNvPr id="77848" name="Rectangle 24"/>
          <p:cNvSpPr>
            <a:spLocks noChangeArrowheads="1"/>
          </p:cNvSpPr>
          <p:nvPr/>
        </p:nvSpPr>
        <p:spPr bwMode="auto">
          <a:xfrm>
            <a:off x="1852614" y="1069976"/>
            <a:ext cx="3260725" cy="5483225"/>
          </a:xfrm>
          <a:prstGeom prst="rect">
            <a:avLst/>
          </a:prstGeom>
          <a:noFill/>
          <a:ln w="9525">
            <a:noFill/>
            <a:miter lim="800000"/>
            <a:headEnd/>
            <a:tailEnd/>
          </a:ln>
        </p:spPr>
        <p:txBody>
          <a:bodyPr/>
          <a:lstStyle/>
          <a:p>
            <a:pPr>
              <a:lnSpc>
                <a:spcPct val="105000"/>
              </a:lnSpc>
              <a:spcBef>
                <a:spcPct val="30000"/>
              </a:spcBef>
              <a:buClr>
                <a:srgbClr val="00B85C"/>
              </a:buClr>
              <a:buSzPct val="120000"/>
              <a:buFont typeface="Wingdings" pitchFamily="2" charset="2"/>
              <a:buNone/>
            </a:pPr>
            <a:r>
              <a:rPr lang="en-US" sz="2600" dirty="0">
                <a:latin typeface="Arial"/>
                <a:cs typeface="Arial"/>
              </a:rPr>
              <a:t>Because of the tax, the units between </a:t>
            </a:r>
            <a:br>
              <a:rPr lang="en-US" sz="2600" dirty="0">
                <a:latin typeface="Arial"/>
                <a:cs typeface="Arial"/>
              </a:rPr>
            </a:br>
            <a:r>
              <a:rPr lang="en-US" sz="2300" i="1" dirty="0">
                <a:latin typeface="Arial"/>
                <a:cs typeface="Arial"/>
              </a:rPr>
              <a:t>Q</a:t>
            </a:r>
            <a:r>
              <a:rPr lang="en-US" sz="2300" i="1" baseline="-25000" dirty="0">
                <a:latin typeface="Arial"/>
                <a:cs typeface="Arial"/>
              </a:rPr>
              <a:t>T</a:t>
            </a:r>
            <a:r>
              <a:rPr lang="en-US" sz="2600" dirty="0">
                <a:latin typeface="Arial"/>
                <a:cs typeface="Arial"/>
              </a:rPr>
              <a:t>  and </a:t>
            </a:r>
            <a:r>
              <a:rPr lang="en-US" sz="2300" i="1" dirty="0">
                <a:latin typeface="Arial"/>
                <a:cs typeface="Arial"/>
              </a:rPr>
              <a:t>Q</a:t>
            </a:r>
            <a:r>
              <a:rPr lang="en-US" sz="2300" i="1" baseline="-25000" dirty="0">
                <a:latin typeface="Arial"/>
                <a:cs typeface="Arial"/>
              </a:rPr>
              <a:t>E</a:t>
            </a:r>
            <a:r>
              <a:rPr lang="en-US" sz="2600" dirty="0">
                <a:latin typeface="Arial"/>
                <a:cs typeface="Arial"/>
              </a:rPr>
              <a:t>  are not sold. </a:t>
            </a:r>
          </a:p>
          <a:p>
            <a:pPr>
              <a:lnSpc>
                <a:spcPct val="105000"/>
              </a:lnSpc>
              <a:spcBef>
                <a:spcPct val="30000"/>
              </a:spcBef>
              <a:buClr>
                <a:srgbClr val="00B85C"/>
              </a:buClr>
              <a:buSzPct val="120000"/>
              <a:buFont typeface="Wingdings" pitchFamily="2" charset="2"/>
              <a:buNone/>
            </a:pPr>
            <a:r>
              <a:rPr lang="en-US" sz="2600" dirty="0">
                <a:latin typeface="Arial"/>
                <a:cs typeface="Arial"/>
              </a:rPr>
              <a:t>The value of these units to buyers is greater than the cost of producing them,</a:t>
            </a:r>
          </a:p>
          <a:p>
            <a:pPr>
              <a:lnSpc>
                <a:spcPct val="105000"/>
              </a:lnSpc>
              <a:spcBef>
                <a:spcPct val="30000"/>
              </a:spcBef>
              <a:buClr>
                <a:srgbClr val="00B85C"/>
              </a:buClr>
              <a:buSzPct val="120000"/>
              <a:buFont typeface="Wingdings" pitchFamily="2" charset="2"/>
              <a:buNone/>
            </a:pPr>
            <a:r>
              <a:rPr lang="en-US" sz="2600" dirty="0">
                <a:latin typeface="Arial"/>
                <a:cs typeface="Arial"/>
              </a:rPr>
              <a:t>so the tax prevents some mutually beneficial trades. </a:t>
            </a:r>
          </a:p>
        </p:txBody>
      </p:sp>
      <p:sp>
        <p:nvSpPr>
          <p:cNvPr id="77849" name="AutoShape 25"/>
          <p:cNvSpPr>
            <a:spLocks/>
          </p:cNvSpPr>
          <p:nvPr/>
        </p:nvSpPr>
        <p:spPr bwMode="auto">
          <a:xfrm rot="5400000">
            <a:off x="7981157" y="4958557"/>
            <a:ext cx="306388" cy="860425"/>
          </a:xfrm>
          <a:prstGeom prst="leftBrace">
            <a:avLst>
              <a:gd name="adj1" fmla="val 41617"/>
              <a:gd name="adj2" fmla="val 50000"/>
            </a:avLst>
          </a:prstGeom>
          <a:noFill/>
          <a:ln w="28575">
            <a:solidFill>
              <a:srgbClr val="FF0000"/>
            </a:solidFill>
            <a:round/>
            <a:headEn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361816390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48">
                                            <p:txEl>
                                              <p:pRg st="0" end="0"/>
                                            </p:txEl>
                                          </p:spTgt>
                                        </p:tgtEl>
                                        <p:attrNameLst>
                                          <p:attrName>style.visibility</p:attrName>
                                        </p:attrNameLst>
                                      </p:cBhvr>
                                      <p:to>
                                        <p:strVal val="visible"/>
                                      </p:to>
                                    </p:set>
                                    <p:animEffect transition="in" filter="wipe(left)">
                                      <p:cBhvr>
                                        <p:cTn id="7" dur="500"/>
                                        <p:tgtEl>
                                          <p:spTgt spid="77848">
                                            <p:txEl>
                                              <p:pRg st="0" end="0"/>
                                            </p:txEl>
                                          </p:spTgt>
                                        </p:tgtEl>
                                      </p:cBhvr>
                                    </p:animEffect>
                                  </p:childTnLst>
                                </p:cTn>
                              </p:par>
                              <p:par>
                                <p:cTn id="8" presetID="17" presetClass="entr" presetSubtype="10" fill="hold" grpId="0" nodeType="withEffect">
                                  <p:stCondLst>
                                    <p:cond delay="0"/>
                                  </p:stCondLst>
                                  <p:childTnLst>
                                    <p:set>
                                      <p:cBhvr>
                                        <p:cTn id="9" dur="1" fill="hold">
                                          <p:stCondLst>
                                            <p:cond delay="0"/>
                                          </p:stCondLst>
                                        </p:cTn>
                                        <p:tgtEl>
                                          <p:spTgt spid="77849"/>
                                        </p:tgtEl>
                                        <p:attrNameLst>
                                          <p:attrName>style.visibility</p:attrName>
                                        </p:attrNameLst>
                                      </p:cBhvr>
                                      <p:to>
                                        <p:strVal val="visible"/>
                                      </p:to>
                                    </p:set>
                                    <p:anim calcmode="lin" valueType="num">
                                      <p:cBhvr>
                                        <p:cTn id="10" dur="500" fill="hold"/>
                                        <p:tgtEl>
                                          <p:spTgt spid="77849"/>
                                        </p:tgtEl>
                                        <p:attrNameLst>
                                          <p:attrName>ppt_w</p:attrName>
                                        </p:attrNameLst>
                                      </p:cBhvr>
                                      <p:tavLst>
                                        <p:tav tm="0">
                                          <p:val>
                                            <p:fltVal val="0"/>
                                          </p:val>
                                        </p:tav>
                                        <p:tav tm="100000">
                                          <p:val>
                                            <p:strVal val="#ppt_w"/>
                                          </p:val>
                                        </p:tav>
                                      </p:tavLst>
                                    </p:anim>
                                    <p:anim calcmode="lin" valueType="num">
                                      <p:cBhvr>
                                        <p:cTn id="11" dur="500" fill="hold"/>
                                        <p:tgtEl>
                                          <p:spTgt spid="77849"/>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7848">
                                            <p:txEl>
                                              <p:pRg st="1" end="1"/>
                                            </p:txEl>
                                          </p:spTgt>
                                        </p:tgtEl>
                                        <p:attrNameLst>
                                          <p:attrName>style.visibility</p:attrName>
                                        </p:attrNameLst>
                                      </p:cBhvr>
                                      <p:to>
                                        <p:strVal val="visible"/>
                                      </p:to>
                                    </p:set>
                                    <p:animEffect transition="in" filter="wipe(left)">
                                      <p:cBhvr>
                                        <p:cTn id="16" dur="500"/>
                                        <p:tgtEl>
                                          <p:spTgt spid="7784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7848">
                                            <p:txEl>
                                              <p:pRg st="2" end="2"/>
                                            </p:txEl>
                                          </p:spTgt>
                                        </p:tgtEl>
                                        <p:attrNameLst>
                                          <p:attrName>style.visibility</p:attrName>
                                        </p:attrNameLst>
                                      </p:cBhvr>
                                      <p:to>
                                        <p:strVal val="visible"/>
                                      </p:to>
                                    </p:set>
                                    <p:animEffect transition="in" filter="wipe(left)">
                                      <p:cBhvr>
                                        <p:cTn id="21" dur="500"/>
                                        <p:tgtEl>
                                          <p:spTgt spid="778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48" grpId="0" build="p"/>
      <p:bldP spid="778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IE" altLang="en-US" dirty="0" smtClean="0"/>
              <a:t>Microeconomics</a:t>
            </a:r>
            <a:endParaRPr lang="en-GB" altLang="en-US" dirty="0" smtClean="0"/>
          </a:p>
        </p:txBody>
      </p:sp>
      <p:sp>
        <p:nvSpPr>
          <p:cNvPr id="2051" name="Rectangle 3"/>
          <p:cNvSpPr>
            <a:spLocks noGrp="1" noChangeArrowheads="1"/>
          </p:cNvSpPr>
          <p:nvPr>
            <p:ph type="subTitle" idx="1"/>
          </p:nvPr>
        </p:nvSpPr>
        <p:spPr/>
        <p:txBody>
          <a:bodyPr/>
          <a:lstStyle/>
          <a:p>
            <a:pPr eaLnBrk="1" hangingPunct="1">
              <a:defRPr/>
            </a:pPr>
            <a:r>
              <a:rPr lang="en-IE" altLang="en-US" dirty="0" smtClean="0"/>
              <a:t>Tutorial 2 - </a:t>
            </a:r>
          </a:p>
          <a:p>
            <a:pPr eaLnBrk="1" hangingPunct="1">
              <a:defRPr/>
            </a:pPr>
            <a:r>
              <a:rPr lang="en-US" altLang="en-US" dirty="0" smtClean="0"/>
              <a:t>Supply &amp; Demand Exercises</a:t>
            </a:r>
          </a:p>
          <a:p>
            <a:pPr eaLnBrk="1" hangingPunct="1">
              <a:defRPr/>
            </a:pPr>
            <a:r>
              <a:rPr lang="en-US" altLang="en-US" dirty="0" smtClean="0"/>
              <a:t>The Market for </a:t>
            </a:r>
            <a:r>
              <a:rPr lang="en-US" altLang="en-US" dirty="0" smtClean="0"/>
              <a:t>Hotel Rooms in Ireland</a:t>
            </a:r>
            <a:endParaRPr lang="en-GB" altLang="en-US" dirty="0" smtClean="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7400" y="31317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5857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1540120" y="428260"/>
            <a:ext cx="8474075" cy="649287"/>
          </a:xfrm>
        </p:spPr>
        <p:txBody>
          <a:bodyPr>
            <a:normAutofit/>
          </a:bodyPr>
          <a:lstStyle/>
          <a:p>
            <a:pPr eaLnBrk="1" hangingPunct="1"/>
            <a:r>
              <a:rPr lang="en-US" sz="3600" dirty="0"/>
              <a:t>What Determines the Size of the DWL?</a:t>
            </a:r>
          </a:p>
        </p:txBody>
      </p:sp>
      <p:sp>
        <p:nvSpPr>
          <p:cNvPr id="19461" name="Rectangle 3"/>
          <p:cNvSpPr>
            <a:spLocks noGrp="1" noChangeArrowheads="1"/>
          </p:cNvSpPr>
          <p:nvPr>
            <p:ph type="body" idx="4294967295"/>
          </p:nvPr>
        </p:nvSpPr>
        <p:spPr>
          <a:xfrm>
            <a:off x="782515" y="1441937"/>
            <a:ext cx="10779370" cy="5056359"/>
          </a:xfrm>
        </p:spPr>
        <p:txBody>
          <a:bodyPr>
            <a:normAutofit fontScale="92500" lnSpcReduction="10000"/>
          </a:bodyPr>
          <a:lstStyle/>
          <a:p>
            <a:pPr eaLnBrk="1" hangingPunct="1">
              <a:lnSpc>
                <a:spcPct val="105000"/>
              </a:lnSpc>
              <a:spcBef>
                <a:spcPts val="1400"/>
              </a:spcBef>
            </a:pPr>
            <a:r>
              <a:rPr lang="en-US" dirty="0" smtClean="0"/>
              <a:t>Which goods or services should </a:t>
            </a:r>
            <a:r>
              <a:rPr lang="en-US" dirty="0" smtClean="0"/>
              <a:t>government </a:t>
            </a:r>
            <a:r>
              <a:rPr lang="en-US" dirty="0" smtClean="0"/>
              <a:t>tax </a:t>
            </a:r>
            <a:br>
              <a:rPr lang="en-US" dirty="0" smtClean="0"/>
            </a:br>
            <a:r>
              <a:rPr lang="en-US" dirty="0" smtClean="0"/>
              <a:t>to raise the revenue it needs? </a:t>
            </a:r>
          </a:p>
          <a:p>
            <a:pPr eaLnBrk="1" hangingPunct="1">
              <a:lnSpc>
                <a:spcPct val="105000"/>
              </a:lnSpc>
              <a:spcBef>
                <a:spcPts val="1400"/>
              </a:spcBef>
            </a:pPr>
            <a:r>
              <a:rPr lang="en-US" dirty="0" smtClean="0"/>
              <a:t>One answer:  those with the smallest DWL.  </a:t>
            </a:r>
          </a:p>
          <a:p>
            <a:pPr eaLnBrk="1" hangingPunct="1">
              <a:lnSpc>
                <a:spcPct val="105000"/>
              </a:lnSpc>
              <a:spcBef>
                <a:spcPts val="1400"/>
              </a:spcBef>
            </a:pPr>
            <a:r>
              <a:rPr lang="en-US" dirty="0" smtClean="0"/>
              <a:t>When is the DWL small vs. large?  </a:t>
            </a:r>
            <a:br>
              <a:rPr lang="en-US" dirty="0" smtClean="0"/>
            </a:br>
            <a:r>
              <a:rPr lang="en-US" dirty="0" smtClean="0"/>
              <a:t>Turns out it depends on the price elasticities </a:t>
            </a:r>
            <a:br>
              <a:rPr lang="en-US" dirty="0" smtClean="0"/>
            </a:br>
            <a:r>
              <a:rPr lang="en-US" dirty="0" smtClean="0"/>
              <a:t>of supply and demand.  </a:t>
            </a:r>
          </a:p>
          <a:p>
            <a:pPr eaLnBrk="1" hangingPunct="1">
              <a:lnSpc>
                <a:spcPct val="105000"/>
              </a:lnSpc>
              <a:spcBef>
                <a:spcPts val="1400"/>
              </a:spcBef>
            </a:pPr>
            <a:r>
              <a:rPr lang="en-US" dirty="0" smtClean="0"/>
              <a:t>Recall:  </a:t>
            </a:r>
            <a:br>
              <a:rPr lang="en-US" dirty="0" smtClean="0"/>
            </a:br>
            <a:r>
              <a:rPr lang="en-US" dirty="0" smtClean="0"/>
              <a:t>The price elasticity of demand (or supply) measures how much </a:t>
            </a:r>
            <a:r>
              <a:rPr lang="en-US" b="1" i="1" dirty="0" smtClean="0"/>
              <a:t>Q</a:t>
            </a:r>
            <a:r>
              <a:rPr lang="en-US" b="1" i="1" baseline="30000" dirty="0" smtClean="0"/>
              <a:t>D</a:t>
            </a:r>
            <a:r>
              <a:rPr lang="en-US" dirty="0" smtClean="0"/>
              <a:t> (or </a:t>
            </a:r>
            <a:r>
              <a:rPr lang="en-US" b="1" i="1" dirty="0" smtClean="0"/>
              <a:t>Q</a:t>
            </a:r>
            <a:r>
              <a:rPr lang="en-US" b="1" i="1" baseline="30000" dirty="0" smtClean="0"/>
              <a:t>S</a:t>
            </a:r>
            <a:r>
              <a:rPr lang="en-US" dirty="0" smtClean="0"/>
              <a:t>) changes </a:t>
            </a:r>
            <a:br>
              <a:rPr lang="en-US" dirty="0" smtClean="0"/>
            </a:br>
            <a:r>
              <a:rPr lang="en-US" dirty="0" smtClean="0"/>
              <a:t>when </a:t>
            </a:r>
            <a:r>
              <a:rPr lang="en-US" b="1" i="1" dirty="0" smtClean="0"/>
              <a:t>P</a:t>
            </a:r>
            <a:r>
              <a:rPr lang="en-US" dirty="0" smtClean="0"/>
              <a:t> changes. </a:t>
            </a:r>
          </a:p>
        </p:txBody>
      </p:sp>
    </p:spTree>
    <p:extLst>
      <p:ext uri="{BB962C8B-B14F-4D97-AF65-F5344CB8AC3E}">
        <p14:creationId xmlns:p14="http://schemas.microsoft.com/office/powerpoint/2010/main" val="30045278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wipe(left)">
                                      <p:cBhvr>
                                        <p:cTn id="7" dur="500"/>
                                        <p:tgtEl>
                                          <p:spTgt spid="19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61">
                                            <p:txEl>
                                              <p:pRg st="1" end="1"/>
                                            </p:txEl>
                                          </p:spTgt>
                                        </p:tgtEl>
                                        <p:attrNameLst>
                                          <p:attrName>style.visibility</p:attrName>
                                        </p:attrNameLst>
                                      </p:cBhvr>
                                      <p:to>
                                        <p:strVal val="visible"/>
                                      </p:to>
                                    </p:set>
                                    <p:animEffect transition="in" filter="wipe(left)">
                                      <p:cBhvr>
                                        <p:cTn id="12" dur="500"/>
                                        <p:tgtEl>
                                          <p:spTgt spid="194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1">
                                            <p:txEl>
                                              <p:pRg st="2" end="2"/>
                                            </p:txEl>
                                          </p:spTgt>
                                        </p:tgtEl>
                                        <p:attrNameLst>
                                          <p:attrName>style.visibility</p:attrName>
                                        </p:attrNameLst>
                                      </p:cBhvr>
                                      <p:to>
                                        <p:strVal val="visible"/>
                                      </p:to>
                                    </p:set>
                                    <p:animEffect transition="in" filter="wipe(left)">
                                      <p:cBhvr>
                                        <p:cTn id="17" dur="500"/>
                                        <p:tgtEl>
                                          <p:spTgt spid="194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61">
                                            <p:txEl>
                                              <p:pRg st="3" end="3"/>
                                            </p:txEl>
                                          </p:spTgt>
                                        </p:tgtEl>
                                        <p:attrNameLst>
                                          <p:attrName>style.visibility</p:attrName>
                                        </p:attrNameLst>
                                      </p:cBhvr>
                                      <p:to>
                                        <p:strVal val="visible"/>
                                      </p:to>
                                    </p:set>
                                    <p:animEffect transition="in" filter="wipe(left)">
                                      <p:cBhvr>
                                        <p:cTn id="22" dur="500"/>
                                        <p:tgtEl>
                                          <p:spTgt spid="194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build="p" bldLvl="4"/>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604125" y="3646489"/>
            <a:ext cx="249238" cy="1076325"/>
            <a:chOff x="3795" y="2297"/>
            <a:chExt cx="157" cy="678"/>
          </a:xfrm>
        </p:grpSpPr>
        <p:sp>
          <p:nvSpPr>
            <p:cNvPr id="20503" name="AutoShape 4"/>
            <p:cNvSpPr>
              <a:spLocks noChangeArrowheads="1"/>
            </p:cNvSpPr>
            <p:nvPr/>
          </p:nvSpPr>
          <p:spPr bwMode="auto">
            <a:xfrm>
              <a:off x="3795" y="2297"/>
              <a:ext cx="154" cy="132"/>
            </a:xfrm>
            <a:prstGeom prst="rtTriangle">
              <a:avLst/>
            </a:prstGeom>
            <a:solidFill>
              <a:srgbClr val="FFFF66"/>
            </a:solidFill>
            <a:ln w="9525">
              <a:noFill/>
              <a:miter lim="800000"/>
              <a:headEnd/>
              <a:tailEnd/>
            </a:ln>
          </p:spPr>
          <p:txBody>
            <a:bodyPr wrap="none" anchor="ctr"/>
            <a:lstStyle/>
            <a:p>
              <a:endParaRPr lang="en-US">
                <a:latin typeface="Arial"/>
                <a:cs typeface="Arial"/>
              </a:endParaRPr>
            </a:p>
          </p:txBody>
        </p:sp>
        <p:sp>
          <p:nvSpPr>
            <p:cNvPr id="20504" name="AutoShape 5"/>
            <p:cNvSpPr>
              <a:spLocks noChangeArrowheads="1"/>
            </p:cNvSpPr>
            <p:nvPr/>
          </p:nvSpPr>
          <p:spPr bwMode="auto">
            <a:xfrm flipV="1">
              <a:off x="3797" y="2428"/>
              <a:ext cx="155" cy="547"/>
            </a:xfrm>
            <a:prstGeom prst="rtTriangle">
              <a:avLst/>
            </a:prstGeom>
            <a:solidFill>
              <a:srgbClr val="FFFF66"/>
            </a:solidFill>
            <a:ln w="9525">
              <a:noFill/>
              <a:miter lim="800000"/>
              <a:headEnd/>
              <a:tailEnd/>
            </a:ln>
          </p:spPr>
          <p:txBody>
            <a:bodyPr rot="10800000" wrap="none" anchor="ctr"/>
            <a:lstStyle/>
            <a:p>
              <a:endParaRPr lang="en-US">
                <a:latin typeface="Arial"/>
                <a:cs typeface="Arial"/>
              </a:endParaRPr>
            </a:p>
          </p:txBody>
        </p:sp>
      </p:grpSp>
      <p:sp>
        <p:nvSpPr>
          <p:cNvPr id="82950" name="Rectangle 6"/>
          <p:cNvSpPr>
            <a:spLocks noGrp="1" noChangeArrowheads="1"/>
          </p:cNvSpPr>
          <p:nvPr>
            <p:ph type="body" idx="4294967295"/>
          </p:nvPr>
        </p:nvSpPr>
        <p:spPr>
          <a:xfrm>
            <a:off x="1391446" y="1685926"/>
            <a:ext cx="2947987" cy="4130675"/>
          </a:xfrm>
          <a:solidFill>
            <a:schemeClr val="bg2">
              <a:lumMod val="60000"/>
              <a:lumOff val="40000"/>
            </a:schemeClr>
          </a:solidFill>
          <a:effectLst>
            <a:outerShdw blurRad="50800" dist="38100" dir="2700000" algn="tl" rotWithShape="0">
              <a:prstClr val="black">
                <a:alpha val="40000"/>
              </a:prstClr>
            </a:outerShdw>
          </a:effectLst>
        </p:spPr>
        <p:txBody>
          <a:bodyPr/>
          <a:lstStyle/>
          <a:p>
            <a:pPr marL="0" indent="0" eaLnBrk="1" hangingPunct="1">
              <a:spcBef>
                <a:spcPct val="30000"/>
              </a:spcBef>
              <a:buNone/>
              <a:defRPr/>
            </a:pPr>
            <a:r>
              <a:rPr lang="en-US" sz="2500" dirty="0"/>
              <a:t>When supply </a:t>
            </a:r>
            <a:br>
              <a:rPr lang="en-US" sz="2500" dirty="0"/>
            </a:br>
            <a:r>
              <a:rPr lang="en-US" sz="2500" dirty="0"/>
              <a:t>is inelastic,</a:t>
            </a:r>
          </a:p>
          <a:p>
            <a:pPr marL="0" indent="0" eaLnBrk="1" hangingPunct="1">
              <a:spcBef>
                <a:spcPct val="30000"/>
              </a:spcBef>
              <a:buNone/>
              <a:defRPr/>
            </a:pPr>
            <a:r>
              <a:rPr lang="en-US" sz="2500" dirty="0"/>
              <a:t>it’s harder for firms to leave the market when the tax reduces </a:t>
            </a:r>
            <a:r>
              <a:rPr lang="en-US" sz="2500" b="1" i="1" dirty="0">
                <a:cs typeface="Arial" charset="0"/>
              </a:rPr>
              <a:t>P</a:t>
            </a:r>
            <a:r>
              <a:rPr lang="en-US" sz="2500" b="1" i="1" baseline="-25000" dirty="0">
                <a:cs typeface="Arial" charset="0"/>
              </a:rPr>
              <a:t>S</a:t>
            </a:r>
            <a:r>
              <a:rPr lang="en-US" sz="2500" dirty="0"/>
              <a:t>.  </a:t>
            </a:r>
          </a:p>
          <a:p>
            <a:pPr marL="0" indent="0" eaLnBrk="1" hangingPunct="1">
              <a:spcBef>
                <a:spcPct val="30000"/>
              </a:spcBef>
              <a:buNone/>
              <a:defRPr/>
            </a:pPr>
            <a:r>
              <a:rPr lang="en-US" sz="2500" dirty="0"/>
              <a:t>So, the tax only reduces </a:t>
            </a:r>
            <a:r>
              <a:rPr lang="en-US" sz="2500" b="1" i="1" dirty="0"/>
              <a:t>Q</a:t>
            </a:r>
            <a:r>
              <a:rPr lang="en-US" sz="2500" dirty="0"/>
              <a:t> a little,  </a:t>
            </a:r>
          </a:p>
          <a:p>
            <a:pPr marL="0" indent="0" eaLnBrk="1" hangingPunct="1">
              <a:spcBef>
                <a:spcPct val="30000"/>
              </a:spcBef>
              <a:buClr>
                <a:srgbClr val="00B85C"/>
              </a:buClr>
              <a:buNone/>
              <a:defRPr/>
            </a:pPr>
            <a:r>
              <a:rPr lang="en-US" sz="2500" dirty="0">
                <a:cs typeface="Arial" charset="0"/>
              </a:rPr>
              <a:t>and DWL is small. </a:t>
            </a:r>
          </a:p>
        </p:txBody>
      </p:sp>
      <p:sp>
        <p:nvSpPr>
          <p:cNvPr id="20486" name="Rectangle 7"/>
          <p:cNvSpPr>
            <a:spLocks noGrp="1" noChangeArrowheads="1"/>
          </p:cNvSpPr>
          <p:nvPr>
            <p:ph type="title" idx="4294967295"/>
          </p:nvPr>
        </p:nvSpPr>
        <p:spPr/>
        <p:txBody>
          <a:bodyPr/>
          <a:lstStyle/>
          <a:p>
            <a:pPr eaLnBrk="1" hangingPunct="1"/>
            <a:r>
              <a:rPr lang="en-US" smtClean="0"/>
              <a:t>DWL and the Elasticity of Supply</a:t>
            </a:r>
          </a:p>
        </p:txBody>
      </p:sp>
      <p:grpSp>
        <p:nvGrpSpPr>
          <p:cNvPr id="3" name="Group 8"/>
          <p:cNvGrpSpPr>
            <a:grpSpLocks/>
          </p:cNvGrpSpPr>
          <p:nvPr/>
        </p:nvGrpSpPr>
        <p:grpSpPr bwMode="auto">
          <a:xfrm>
            <a:off x="5648325" y="1524000"/>
            <a:ext cx="4305300" cy="4286250"/>
            <a:chOff x="2305" y="942"/>
            <a:chExt cx="2712" cy="2700"/>
          </a:xfrm>
        </p:grpSpPr>
        <p:grpSp>
          <p:nvGrpSpPr>
            <p:cNvPr id="4" name="Group 9"/>
            <p:cNvGrpSpPr>
              <a:grpSpLocks/>
            </p:cNvGrpSpPr>
            <p:nvPr/>
          </p:nvGrpSpPr>
          <p:grpSpPr bwMode="auto">
            <a:xfrm>
              <a:off x="2424" y="1167"/>
              <a:ext cx="2382" cy="2331"/>
              <a:chOff x="2424" y="1167"/>
              <a:chExt cx="2400" cy="2079"/>
            </a:xfrm>
          </p:grpSpPr>
          <p:sp>
            <p:nvSpPr>
              <p:cNvPr id="20501" name="Line 10"/>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20502" name="Line 11"/>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20499" name="Text Box 12"/>
            <p:cNvSpPr txBox="1">
              <a:spLocks noChangeArrowheads="1"/>
            </p:cNvSpPr>
            <p:nvPr/>
          </p:nvSpPr>
          <p:spPr bwMode="auto">
            <a:xfrm>
              <a:off x="2305" y="942"/>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20500" name="Text Box 13"/>
            <p:cNvSpPr txBox="1">
              <a:spLocks noChangeArrowheads="1"/>
            </p:cNvSpPr>
            <p:nvPr/>
          </p:nvSpPr>
          <p:spPr bwMode="auto">
            <a:xfrm>
              <a:off x="4784" y="3363"/>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grpSp>
        <p:nvGrpSpPr>
          <p:cNvPr id="5" name="Group 14"/>
          <p:cNvGrpSpPr>
            <a:grpSpLocks/>
          </p:cNvGrpSpPr>
          <p:nvPr/>
        </p:nvGrpSpPr>
        <p:grpSpPr bwMode="auto">
          <a:xfrm>
            <a:off x="5837238" y="2085976"/>
            <a:ext cx="3624262" cy="3217863"/>
            <a:chOff x="2682" y="1314"/>
            <a:chExt cx="2283" cy="2027"/>
          </a:xfrm>
        </p:grpSpPr>
        <p:sp>
          <p:nvSpPr>
            <p:cNvPr id="20496" name="Text Box 15"/>
            <p:cNvSpPr txBox="1">
              <a:spLocks noChangeArrowheads="1"/>
            </p:cNvSpPr>
            <p:nvPr/>
          </p:nvSpPr>
          <p:spPr bwMode="auto">
            <a:xfrm>
              <a:off x="4732" y="3062"/>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20497" name="Line 16"/>
            <p:cNvSpPr>
              <a:spLocks noChangeShapeType="1"/>
            </p:cNvSpPr>
            <p:nvPr/>
          </p:nvSpPr>
          <p:spPr bwMode="auto">
            <a:xfrm>
              <a:off x="2682" y="1314"/>
              <a:ext cx="2094" cy="1836"/>
            </a:xfrm>
            <a:prstGeom prst="line">
              <a:avLst/>
            </a:prstGeom>
            <a:noFill/>
            <a:ln w="28575">
              <a:solidFill>
                <a:schemeClr val="tx1"/>
              </a:solidFill>
              <a:round/>
              <a:headEnd/>
              <a:tailEnd/>
            </a:ln>
          </p:spPr>
          <p:txBody>
            <a:bodyPr/>
            <a:lstStyle/>
            <a:p>
              <a:endParaRPr lang="en-US">
                <a:latin typeface="Arial"/>
                <a:cs typeface="Arial"/>
              </a:endParaRPr>
            </a:p>
          </p:txBody>
        </p:sp>
      </p:grpSp>
      <p:grpSp>
        <p:nvGrpSpPr>
          <p:cNvPr id="6" name="Group 17"/>
          <p:cNvGrpSpPr>
            <a:grpSpLocks/>
          </p:cNvGrpSpPr>
          <p:nvPr/>
        </p:nvGrpSpPr>
        <p:grpSpPr bwMode="auto">
          <a:xfrm>
            <a:off x="7437439" y="2005013"/>
            <a:ext cx="1057275" cy="3395662"/>
            <a:chOff x="3690" y="1263"/>
            <a:chExt cx="666" cy="2139"/>
          </a:xfrm>
        </p:grpSpPr>
        <p:sp>
          <p:nvSpPr>
            <p:cNvPr id="20494" name="Text Box 18"/>
            <p:cNvSpPr txBox="1">
              <a:spLocks noChangeArrowheads="1"/>
            </p:cNvSpPr>
            <p:nvPr/>
          </p:nvSpPr>
          <p:spPr bwMode="auto">
            <a:xfrm>
              <a:off x="4123" y="1263"/>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20495" name="Line 19"/>
            <p:cNvSpPr>
              <a:spLocks noChangeShapeType="1"/>
            </p:cNvSpPr>
            <p:nvPr/>
          </p:nvSpPr>
          <p:spPr bwMode="auto">
            <a:xfrm flipV="1">
              <a:off x="3690" y="1506"/>
              <a:ext cx="516" cy="1896"/>
            </a:xfrm>
            <a:prstGeom prst="line">
              <a:avLst/>
            </a:prstGeom>
            <a:noFill/>
            <a:ln w="28575">
              <a:solidFill>
                <a:srgbClr val="FF0000"/>
              </a:solidFill>
              <a:round/>
              <a:headEnd/>
              <a:tailEnd/>
            </a:ln>
          </p:spPr>
          <p:txBody>
            <a:bodyPr/>
            <a:lstStyle/>
            <a:p>
              <a:endParaRPr lang="en-US">
                <a:latin typeface="Arial"/>
                <a:cs typeface="Arial"/>
              </a:endParaRPr>
            </a:p>
          </p:txBody>
        </p:sp>
      </p:grpSp>
      <p:sp>
        <p:nvSpPr>
          <p:cNvPr id="82964" name="Line 20"/>
          <p:cNvSpPr>
            <a:spLocks noChangeShapeType="1"/>
          </p:cNvSpPr>
          <p:nvPr/>
        </p:nvSpPr>
        <p:spPr bwMode="auto">
          <a:xfrm>
            <a:off x="7599363" y="3638551"/>
            <a:ext cx="0" cy="1114425"/>
          </a:xfrm>
          <a:prstGeom prst="line">
            <a:avLst/>
          </a:prstGeom>
          <a:noFill/>
          <a:ln w="19050">
            <a:solidFill>
              <a:srgbClr val="FF0000"/>
            </a:solidFill>
            <a:round/>
            <a:headEnd/>
            <a:tailEnd/>
          </a:ln>
        </p:spPr>
        <p:txBody>
          <a:bodyPr/>
          <a:lstStyle/>
          <a:p>
            <a:endParaRPr lang="en-US">
              <a:latin typeface="Arial"/>
              <a:cs typeface="Arial"/>
            </a:endParaRPr>
          </a:p>
        </p:txBody>
      </p:sp>
      <p:grpSp>
        <p:nvGrpSpPr>
          <p:cNvPr id="7" name="Group 21"/>
          <p:cNvGrpSpPr>
            <a:grpSpLocks/>
          </p:cNvGrpSpPr>
          <p:nvPr/>
        </p:nvGrpSpPr>
        <p:grpSpPr bwMode="auto">
          <a:xfrm>
            <a:off x="6200776" y="3652839"/>
            <a:ext cx="1350963" cy="1100137"/>
            <a:chOff x="2911" y="2301"/>
            <a:chExt cx="851" cy="693"/>
          </a:xfrm>
        </p:grpSpPr>
        <p:sp>
          <p:nvSpPr>
            <p:cNvPr id="20492" name="AutoShape 22"/>
            <p:cNvSpPr>
              <a:spLocks/>
            </p:cNvSpPr>
            <p:nvPr/>
          </p:nvSpPr>
          <p:spPr bwMode="auto">
            <a:xfrm>
              <a:off x="3633" y="2301"/>
              <a:ext cx="129" cy="693"/>
            </a:xfrm>
            <a:prstGeom prst="leftBrace">
              <a:avLst>
                <a:gd name="adj1" fmla="val 44767"/>
                <a:gd name="adj2" fmla="val 50000"/>
              </a:avLst>
            </a:prstGeom>
            <a:noFill/>
            <a:ln w="9525">
              <a:solidFill>
                <a:schemeClr val="tx1"/>
              </a:solidFill>
              <a:round/>
              <a:headEnd/>
              <a:tailEnd/>
            </a:ln>
          </p:spPr>
          <p:txBody>
            <a:bodyPr wrap="none" anchor="ctr"/>
            <a:lstStyle/>
            <a:p>
              <a:endParaRPr lang="en-US">
                <a:latin typeface="Arial"/>
                <a:cs typeface="Arial"/>
              </a:endParaRPr>
            </a:p>
          </p:txBody>
        </p:sp>
        <p:sp>
          <p:nvSpPr>
            <p:cNvPr id="20493" name="Text Box 23"/>
            <p:cNvSpPr txBox="1">
              <a:spLocks noChangeArrowheads="1"/>
            </p:cNvSpPr>
            <p:nvPr/>
          </p:nvSpPr>
          <p:spPr bwMode="auto">
            <a:xfrm>
              <a:off x="2911" y="2389"/>
              <a:ext cx="715" cy="523"/>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Size </a:t>
              </a:r>
              <a:br>
                <a:rPr lang="en-US" sz="2400">
                  <a:latin typeface="Arial"/>
                  <a:cs typeface="Arial"/>
                </a:rPr>
              </a:br>
              <a:r>
                <a:rPr lang="en-US" sz="2400">
                  <a:latin typeface="Arial"/>
                  <a:cs typeface="Arial"/>
                </a:rPr>
                <a:t>of tax</a:t>
              </a:r>
            </a:p>
          </p:txBody>
        </p:sp>
      </p:grpSp>
    </p:spTree>
    <p:extLst>
      <p:ext uri="{BB962C8B-B14F-4D97-AF65-F5344CB8AC3E}">
        <p14:creationId xmlns:p14="http://schemas.microsoft.com/office/powerpoint/2010/main" val="7654455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950">
                                            <p:bg/>
                                          </p:spTgt>
                                        </p:tgtEl>
                                        <p:attrNameLst>
                                          <p:attrName>style.visibility</p:attrName>
                                        </p:attrNameLst>
                                      </p:cBhvr>
                                      <p:to>
                                        <p:strVal val="visible"/>
                                      </p:to>
                                    </p:set>
                                    <p:animEffect transition="in" filter="fade">
                                      <p:cBhvr>
                                        <p:cTn id="7" dur="500"/>
                                        <p:tgtEl>
                                          <p:spTgt spid="8295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950">
                                            <p:txEl>
                                              <p:pRg st="0" end="0"/>
                                            </p:txEl>
                                          </p:spTgt>
                                        </p:tgtEl>
                                        <p:attrNameLst>
                                          <p:attrName>style.visibility</p:attrName>
                                        </p:attrNameLst>
                                      </p:cBhvr>
                                      <p:to>
                                        <p:strVal val="visible"/>
                                      </p:to>
                                    </p:set>
                                    <p:animEffect transition="in" filter="fade">
                                      <p:cBhvr>
                                        <p:cTn id="10" dur="500"/>
                                        <p:tgtEl>
                                          <p:spTgt spid="82950">
                                            <p:txEl>
                                              <p:pRg st="0" end="0"/>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trips(down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2950">
                                            <p:txEl>
                                              <p:pRg st="1" end="1"/>
                                            </p:txEl>
                                          </p:spTgt>
                                        </p:tgtEl>
                                        <p:attrNameLst>
                                          <p:attrName>style.visibility</p:attrName>
                                        </p:attrNameLst>
                                      </p:cBhvr>
                                      <p:to>
                                        <p:strVal val="visible"/>
                                      </p:to>
                                    </p:set>
                                    <p:animEffect transition="in" filter="wipe(left)">
                                      <p:cBhvr>
                                        <p:cTn id="18" dur="500"/>
                                        <p:tgtEl>
                                          <p:spTgt spid="82950">
                                            <p:txEl>
                                              <p:pRg st="1" end="1"/>
                                            </p:txEl>
                                          </p:spTgt>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82964"/>
                                        </p:tgtEl>
                                        <p:attrNameLst>
                                          <p:attrName>style.visibility</p:attrName>
                                        </p:attrNameLst>
                                      </p:cBhvr>
                                      <p:to>
                                        <p:strVal val="visible"/>
                                      </p:to>
                                    </p:set>
                                    <p:animEffect transition="in" filter="wipe(up)">
                                      <p:cBhvr>
                                        <p:cTn id="22" dur="500"/>
                                        <p:tgtEl>
                                          <p:spTgt spid="82964"/>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2950">
                                            <p:txEl>
                                              <p:pRg st="2" end="2"/>
                                            </p:txEl>
                                          </p:spTgt>
                                        </p:tgtEl>
                                        <p:attrNameLst>
                                          <p:attrName>style.visibility</p:attrName>
                                        </p:attrNameLst>
                                      </p:cBhvr>
                                      <p:to>
                                        <p:strVal val="visible"/>
                                      </p:to>
                                    </p:set>
                                    <p:animEffect transition="in" filter="wipe(left)">
                                      <p:cBhvr>
                                        <p:cTn id="31" dur="500"/>
                                        <p:tgtEl>
                                          <p:spTgt spid="82950">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2950">
                                            <p:txEl>
                                              <p:pRg st="3" end="3"/>
                                            </p:txEl>
                                          </p:spTgt>
                                        </p:tgtEl>
                                        <p:attrNameLst>
                                          <p:attrName>style.visibility</p:attrName>
                                        </p:attrNameLst>
                                      </p:cBhvr>
                                      <p:to>
                                        <p:strVal val="visible"/>
                                      </p:to>
                                    </p:set>
                                    <p:animEffect transition="in" filter="wipe(left)">
                                      <p:cBhvr>
                                        <p:cTn id="36" dur="500"/>
                                        <p:tgtEl>
                                          <p:spTgt spid="82950">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0" grpId="0" build="p" bldLvl="5" animBg="1"/>
      <p:bldP spid="8296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118350" y="3225800"/>
            <a:ext cx="750888" cy="1085850"/>
            <a:chOff x="3489" y="2032"/>
            <a:chExt cx="473" cy="684"/>
          </a:xfrm>
        </p:grpSpPr>
        <p:sp>
          <p:nvSpPr>
            <p:cNvPr id="21527" name="AutoShape 4"/>
            <p:cNvSpPr>
              <a:spLocks noChangeArrowheads="1"/>
            </p:cNvSpPr>
            <p:nvPr/>
          </p:nvSpPr>
          <p:spPr bwMode="auto">
            <a:xfrm>
              <a:off x="3489" y="2032"/>
              <a:ext cx="459" cy="399"/>
            </a:xfrm>
            <a:prstGeom prst="rtTriangle">
              <a:avLst/>
            </a:prstGeom>
            <a:solidFill>
              <a:srgbClr val="FFFF66"/>
            </a:solidFill>
            <a:ln w="9525">
              <a:noFill/>
              <a:miter lim="800000"/>
              <a:headEnd/>
              <a:tailEnd/>
            </a:ln>
          </p:spPr>
          <p:txBody>
            <a:bodyPr wrap="none" anchor="ctr"/>
            <a:lstStyle/>
            <a:p>
              <a:endParaRPr lang="en-US">
                <a:latin typeface="Arial"/>
                <a:cs typeface="Arial"/>
              </a:endParaRPr>
            </a:p>
          </p:txBody>
        </p:sp>
        <p:sp>
          <p:nvSpPr>
            <p:cNvPr id="21528" name="AutoShape 5"/>
            <p:cNvSpPr>
              <a:spLocks noChangeArrowheads="1"/>
            </p:cNvSpPr>
            <p:nvPr/>
          </p:nvSpPr>
          <p:spPr bwMode="auto">
            <a:xfrm flipV="1">
              <a:off x="3489" y="2428"/>
              <a:ext cx="473" cy="288"/>
            </a:xfrm>
            <a:prstGeom prst="rtTriangle">
              <a:avLst/>
            </a:prstGeom>
            <a:solidFill>
              <a:srgbClr val="FFFF66"/>
            </a:solidFill>
            <a:ln w="9525">
              <a:noFill/>
              <a:miter lim="800000"/>
              <a:headEnd/>
              <a:tailEnd/>
            </a:ln>
          </p:spPr>
          <p:txBody>
            <a:bodyPr rot="10800000" wrap="none" anchor="ctr"/>
            <a:lstStyle/>
            <a:p>
              <a:endParaRPr lang="en-US">
                <a:latin typeface="Arial"/>
                <a:cs typeface="Arial"/>
              </a:endParaRPr>
            </a:p>
          </p:txBody>
        </p:sp>
      </p:grpSp>
      <p:sp>
        <p:nvSpPr>
          <p:cNvPr id="21509" name="Rectangle 6"/>
          <p:cNvSpPr>
            <a:spLocks noGrp="1" noChangeArrowheads="1"/>
          </p:cNvSpPr>
          <p:nvPr>
            <p:ph type="title" idx="4294967295"/>
          </p:nvPr>
        </p:nvSpPr>
        <p:spPr/>
        <p:txBody>
          <a:bodyPr/>
          <a:lstStyle/>
          <a:p>
            <a:pPr eaLnBrk="1" hangingPunct="1"/>
            <a:r>
              <a:rPr lang="en-US" smtClean="0"/>
              <a:t>DWL and the Elasticity of Supply</a:t>
            </a:r>
          </a:p>
        </p:txBody>
      </p:sp>
      <p:grpSp>
        <p:nvGrpSpPr>
          <p:cNvPr id="3" name="Group 8"/>
          <p:cNvGrpSpPr>
            <a:grpSpLocks/>
          </p:cNvGrpSpPr>
          <p:nvPr/>
        </p:nvGrpSpPr>
        <p:grpSpPr bwMode="auto">
          <a:xfrm>
            <a:off x="5648325" y="1524000"/>
            <a:ext cx="4305300" cy="4286250"/>
            <a:chOff x="2305" y="942"/>
            <a:chExt cx="2712" cy="2700"/>
          </a:xfrm>
        </p:grpSpPr>
        <p:grpSp>
          <p:nvGrpSpPr>
            <p:cNvPr id="4" name="Group 9"/>
            <p:cNvGrpSpPr>
              <a:grpSpLocks/>
            </p:cNvGrpSpPr>
            <p:nvPr/>
          </p:nvGrpSpPr>
          <p:grpSpPr bwMode="auto">
            <a:xfrm>
              <a:off x="2424" y="1167"/>
              <a:ext cx="2382" cy="2331"/>
              <a:chOff x="2424" y="1167"/>
              <a:chExt cx="2400" cy="2079"/>
            </a:xfrm>
          </p:grpSpPr>
          <p:sp>
            <p:nvSpPr>
              <p:cNvPr id="21525" name="Line 10"/>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21526" name="Line 11"/>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21523" name="Text Box 12"/>
            <p:cNvSpPr txBox="1">
              <a:spLocks noChangeArrowheads="1"/>
            </p:cNvSpPr>
            <p:nvPr/>
          </p:nvSpPr>
          <p:spPr bwMode="auto">
            <a:xfrm>
              <a:off x="2305" y="942"/>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21524" name="Text Box 13"/>
            <p:cNvSpPr txBox="1">
              <a:spLocks noChangeArrowheads="1"/>
            </p:cNvSpPr>
            <p:nvPr/>
          </p:nvSpPr>
          <p:spPr bwMode="auto">
            <a:xfrm>
              <a:off x="4784" y="3363"/>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grpSp>
        <p:nvGrpSpPr>
          <p:cNvPr id="5" name="Group 14"/>
          <p:cNvGrpSpPr>
            <a:grpSpLocks/>
          </p:cNvGrpSpPr>
          <p:nvPr/>
        </p:nvGrpSpPr>
        <p:grpSpPr bwMode="auto">
          <a:xfrm>
            <a:off x="5837238" y="2085976"/>
            <a:ext cx="3624262" cy="3217863"/>
            <a:chOff x="2682" y="1314"/>
            <a:chExt cx="2283" cy="2027"/>
          </a:xfrm>
        </p:grpSpPr>
        <p:sp>
          <p:nvSpPr>
            <p:cNvPr id="21520" name="Text Box 15"/>
            <p:cNvSpPr txBox="1">
              <a:spLocks noChangeArrowheads="1"/>
            </p:cNvSpPr>
            <p:nvPr/>
          </p:nvSpPr>
          <p:spPr bwMode="auto">
            <a:xfrm>
              <a:off x="4732" y="3062"/>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21521" name="Line 16"/>
            <p:cNvSpPr>
              <a:spLocks noChangeShapeType="1"/>
            </p:cNvSpPr>
            <p:nvPr/>
          </p:nvSpPr>
          <p:spPr bwMode="auto">
            <a:xfrm>
              <a:off x="2682" y="1314"/>
              <a:ext cx="2094" cy="1836"/>
            </a:xfrm>
            <a:prstGeom prst="line">
              <a:avLst/>
            </a:prstGeom>
            <a:noFill/>
            <a:ln w="28575">
              <a:solidFill>
                <a:schemeClr val="tx1"/>
              </a:solidFill>
              <a:round/>
              <a:headEnd/>
              <a:tailEnd/>
            </a:ln>
          </p:spPr>
          <p:txBody>
            <a:bodyPr/>
            <a:lstStyle/>
            <a:p>
              <a:endParaRPr lang="en-US">
                <a:latin typeface="Arial"/>
                <a:cs typeface="Arial"/>
              </a:endParaRPr>
            </a:p>
          </p:txBody>
        </p:sp>
      </p:grpSp>
      <p:grpSp>
        <p:nvGrpSpPr>
          <p:cNvPr id="6" name="Group 17"/>
          <p:cNvGrpSpPr>
            <a:grpSpLocks/>
          </p:cNvGrpSpPr>
          <p:nvPr/>
        </p:nvGrpSpPr>
        <p:grpSpPr bwMode="auto">
          <a:xfrm>
            <a:off x="6008689" y="2833688"/>
            <a:ext cx="3362325" cy="2157412"/>
            <a:chOff x="2790" y="1785"/>
            <a:chExt cx="2118" cy="1359"/>
          </a:xfrm>
        </p:grpSpPr>
        <p:sp>
          <p:nvSpPr>
            <p:cNvPr id="21518" name="Text Box 18"/>
            <p:cNvSpPr txBox="1">
              <a:spLocks noChangeArrowheads="1"/>
            </p:cNvSpPr>
            <p:nvPr/>
          </p:nvSpPr>
          <p:spPr bwMode="auto">
            <a:xfrm>
              <a:off x="4675" y="1785"/>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21519" name="Line 19"/>
            <p:cNvSpPr>
              <a:spLocks noChangeShapeType="1"/>
            </p:cNvSpPr>
            <p:nvPr/>
          </p:nvSpPr>
          <p:spPr bwMode="auto">
            <a:xfrm flipV="1">
              <a:off x="2790" y="1986"/>
              <a:ext cx="1932" cy="1158"/>
            </a:xfrm>
            <a:prstGeom prst="line">
              <a:avLst/>
            </a:prstGeom>
            <a:noFill/>
            <a:ln w="28575">
              <a:solidFill>
                <a:srgbClr val="FF0000"/>
              </a:solidFill>
              <a:round/>
              <a:headEnd/>
              <a:tailEnd/>
            </a:ln>
          </p:spPr>
          <p:txBody>
            <a:bodyPr/>
            <a:lstStyle/>
            <a:p>
              <a:endParaRPr lang="en-US">
                <a:latin typeface="Arial"/>
                <a:cs typeface="Arial"/>
              </a:endParaRPr>
            </a:p>
          </p:txBody>
        </p:sp>
      </p:grpSp>
      <p:sp>
        <p:nvSpPr>
          <p:cNvPr id="85012" name="Line 20"/>
          <p:cNvSpPr>
            <a:spLocks noChangeShapeType="1"/>
          </p:cNvSpPr>
          <p:nvPr/>
        </p:nvSpPr>
        <p:spPr bwMode="auto">
          <a:xfrm>
            <a:off x="7113588" y="3219451"/>
            <a:ext cx="0" cy="1114425"/>
          </a:xfrm>
          <a:prstGeom prst="line">
            <a:avLst/>
          </a:prstGeom>
          <a:noFill/>
          <a:ln w="19050">
            <a:solidFill>
              <a:srgbClr val="FF0000"/>
            </a:solidFill>
            <a:round/>
            <a:headEnd/>
            <a:tailEnd/>
          </a:ln>
        </p:spPr>
        <p:txBody>
          <a:bodyPr/>
          <a:lstStyle/>
          <a:p>
            <a:endParaRPr lang="en-US">
              <a:latin typeface="Arial"/>
              <a:cs typeface="Arial"/>
            </a:endParaRPr>
          </a:p>
        </p:txBody>
      </p:sp>
      <p:grpSp>
        <p:nvGrpSpPr>
          <p:cNvPr id="7" name="Group 21"/>
          <p:cNvGrpSpPr>
            <a:grpSpLocks/>
          </p:cNvGrpSpPr>
          <p:nvPr/>
        </p:nvGrpSpPr>
        <p:grpSpPr bwMode="auto">
          <a:xfrm>
            <a:off x="5743576" y="3219450"/>
            <a:ext cx="1338263" cy="1100138"/>
            <a:chOff x="2623" y="2028"/>
            <a:chExt cx="843" cy="693"/>
          </a:xfrm>
        </p:grpSpPr>
        <p:sp>
          <p:nvSpPr>
            <p:cNvPr id="21516" name="AutoShape 22"/>
            <p:cNvSpPr>
              <a:spLocks/>
            </p:cNvSpPr>
            <p:nvPr/>
          </p:nvSpPr>
          <p:spPr bwMode="auto">
            <a:xfrm>
              <a:off x="3337" y="2028"/>
              <a:ext cx="129" cy="693"/>
            </a:xfrm>
            <a:prstGeom prst="leftBrace">
              <a:avLst>
                <a:gd name="adj1" fmla="val 44767"/>
                <a:gd name="adj2" fmla="val 50000"/>
              </a:avLst>
            </a:prstGeom>
            <a:noFill/>
            <a:ln w="9525">
              <a:solidFill>
                <a:schemeClr val="tx1"/>
              </a:solidFill>
              <a:round/>
              <a:headEnd/>
              <a:tailEnd/>
            </a:ln>
          </p:spPr>
          <p:txBody>
            <a:bodyPr wrap="none" anchor="ctr"/>
            <a:lstStyle/>
            <a:p>
              <a:endParaRPr lang="en-US">
                <a:latin typeface="Arial"/>
                <a:cs typeface="Arial"/>
              </a:endParaRPr>
            </a:p>
          </p:txBody>
        </p:sp>
        <p:sp>
          <p:nvSpPr>
            <p:cNvPr id="21517" name="Text Box 23"/>
            <p:cNvSpPr txBox="1">
              <a:spLocks noChangeArrowheads="1"/>
            </p:cNvSpPr>
            <p:nvPr/>
          </p:nvSpPr>
          <p:spPr bwMode="auto">
            <a:xfrm>
              <a:off x="2623" y="2116"/>
              <a:ext cx="715" cy="523"/>
            </a:xfrm>
            <a:prstGeom prst="rect">
              <a:avLst/>
            </a:prstGeom>
            <a:noFill/>
            <a:ln w="9525">
              <a:noFill/>
              <a:miter lim="800000"/>
              <a:headEnd/>
              <a:tailEnd/>
            </a:ln>
          </p:spPr>
          <p:txBody>
            <a:bodyPr>
              <a:spAutoFit/>
            </a:bodyPr>
            <a:lstStyle/>
            <a:p>
              <a:pPr algn="r">
                <a:spcBef>
                  <a:spcPct val="50000"/>
                </a:spcBef>
              </a:pPr>
              <a:r>
                <a:rPr lang="en-US" sz="2400">
                  <a:latin typeface="Arial"/>
                  <a:cs typeface="Arial"/>
                </a:rPr>
                <a:t>Size </a:t>
              </a:r>
              <a:br>
                <a:rPr lang="en-US" sz="2400">
                  <a:latin typeface="Arial"/>
                  <a:cs typeface="Arial"/>
                </a:rPr>
              </a:br>
              <a:r>
                <a:rPr lang="en-US" sz="2400">
                  <a:latin typeface="Arial"/>
                  <a:cs typeface="Arial"/>
                </a:rPr>
                <a:t>of tax</a:t>
              </a:r>
            </a:p>
          </p:txBody>
        </p:sp>
      </p:grpSp>
      <p:sp>
        <p:nvSpPr>
          <p:cNvPr id="82950" name="Rectangle 6"/>
          <p:cNvSpPr>
            <a:spLocks noChangeArrowheads="1"/>
          </p:cNvSpPr>
          <p:nvPr/>
        </p:nvSpPr>
        <p:spPr bwMode="auto">
          <a:xfrm>
            <a:off x="1269206" y="1676400"/>
            <a:ext cx="3176588" cy="4562475"/>
          </a:xfrm>
          <a:prstGeom prst="rect">
            <a:avLst/>
          </a:prstGeom>
          <a:solidFill>
            <a:schemeClr val="bg2">
              <a:lumMod val="60000"/>
              <a:lumOff val="40000"/>
            </a:schemeClr>
          </a:solidFill>
          <a:ln w="9525">
            <a:noFill/>
            <a:miter lim="800000"/>
            <a:headEnd/>
            <a:tailEnd/>
          </a:ln>
          <a:effectLst>
            <a:outerShdw blurRad="50800" dist="38100" dir="2700000" algn="tl" rotWithShape="0">
              <a:prstClr val="black">
                <a:alpha val="40000"/>
              </a:prstClr>
            </a:outerShdw>
          </a:effectLst>
        </p:spPr>
        <p:txBody>
          <a:bodyPr/>
          <a:lstStyle/>
          <a:p>
            <a:pPr>
              <a:lnSpc>
                <a:spcPct val="105000"/>
              </a:lnSpc>
              <a:spcBef>
                <a:spcPct val="30000"/>
              </a:spcBef>
              <a:buClr>
                <a:srgbClr val="339966"/>
              </a:buClr>
              <a:buSzPct val="120000"/>
              <a:buFont typeface="Wingdings" pitchFamily="2" charset="2"/>
              <a:buNone/>
              <a:defRPr/>
            </a:pPr>
            <a:r>
              <a:rPr lang="en-US" sz="2500" dirty="0">
                <a:latin typeface="Arial"/>
                <a:cs typeface="Arial"/>
              </a:rPr>
              <a:t>The more elastic is supply, </a:t>
            </a:r>
          </a:p>
          <a:p>
            <a:pPr>
              <a:lnSpc>
                <a:spcPct val="105000"/>
              </a:lnSpc>
              <a:spcBef>
                <a:spcPct val="30000"/>
              </a:spcBef>
              <a:buClr>
                <a:srgbClr val="339966"/>
              </a:buClr>
              <a:buSzPct val="120000"/>
              <a:buFont typeface="Wingdings" pitchFamily="2" charset="2"/>
              <a:buNone/>
              <a:defRPr/>
            </a:pPr>
            <a:r>
              <a:rPr lang="en-US" sz="2500" dirty="0">
                <a:latin typeface="Arial"/>
                <a:cs typeface="Arial"/>
              </a:rPr>
              <a:t>the easier for firms </a:t>
            </a:r>
            <a:br>
              <a:rPr lang="en-US" sz="2500" dirty="0">
                <a:latin typeface="Arial"/>
                <a:cs typeface="Arial"/>
              </a:rPr>
            </a:br>
            <a:r>
              <a:rPr lang="en-US" sz="2500" dirty="0">
                <a:latin typeface="Arial"/>
                <a:cs typeface="Arial"/>
              </a:rPr>
              <a:t>to leave the market when the tax reduces </a:t>
            </a:r>
            <a:r>
              <a:rPr lang="en-US" sz="2500" i="1" dirty="0">
                <a:latin typeface="Arial"/>
                <a:cs typeface="Arial"/>
              </a:rPr>
              <a:t>P</a:t>
            </a:r>
            <a:r>
              <a:rPr lang="en-US" sz="2500" i="1" baseline="-25000" dirty="0">
                <a:latin typeface="Arial"/>
                <a:cs typeface="Arial"/>
              </a:rPr>
              <a:t>S</a:t>
            </a:r>
            <a:r>
              <a:rPr lang="en-US" sz="2500" dirty="0">
                <a:latin typeface="Arial"/>
                <a:cs typeface="Arial"/>
              </a:rPr>
              <a:t>,   </a:t>
            </a:r>
          </a:p>
          <a:p>
            <a:pPr>
              <a:lnSpc>
                <a:spcPct val="105000"/>
              </a:lnSpc>
              <a:spcBef>
                <a:spcPct val="30000"/>
              </a:spcBef>
              <a:buClr>
                <a:srgbClr val="339966"/>
              </a:buClr>
              <a:buSzPct val="120000"/>
              <a:buFont typeface="Wingdings" pitchFamily="2" charset="2"/>
              <a:buNone/>
              <a:defRPr/>
            </a:pPr>
            <a:r>
              <a:rPr lang="en-US" sz="2500" dirty="0">
                <a:latin typeface="Arial"/>
                <a:cs typeface="Arial"/>
              </a:rPr>
              <a:t>the greater </a:t>
            </a:r>
            <a:r>
              <a:rPr lang="en-US" sz="2500" i="1" dirty="0">
                <a:latin typeface="Arial"/>
                <a:cs typeface="Arial"/>
              </a:rPr>
              <a:t>Q</a:t>
            </a:r>
            <a:r>
              <a:rPr lang="en-US" sz="2500" dirty="0">
                <a:latin typeface="Arial"/>
                <a:cs typeface="Arial"/>
              </a:rPr>
              <a:t> falls below the surplus-maximizing quantity,  </a:t>
            </a:r>
          </a:p>
          <a:p>
            <a:pPr>
              <a:lnSpc>
                <a:spcPct val="105000"/>
              </a:lnSpc>
              <a:spcBef>
                <a:spcPct val="30000"/>
              </a:spcBef>
              <a:buClr>
                <a:srgbClr val="00B85C"/>
              </a:buClr>
              <a:buSzPct val="120000"/>
              <a:buFont typeface="Wingdings" pitchFamily="2" charset="2"/>
              <a:buNone/>
              <a:defRPr/>
            </a:pPr>
            <a:r>
              <a:rPr lang="en-US" sz="2500" dirty="0">
                <a:latin typeface="Arial"/>
                <a:cs typeface="Arial"/>
              </a:rPr>
              <a:t>the greater the DWL. </a:t>
            </a:r>
          </a:p>
        </p:txBody>
      </p:sp>
    </p:spTree>
    <p:extLst>
      <p:ext uri="{BB962C8B-B14F-4D97-AF65-F5344CB8AC3E}">
        <p14:creationId xmlns:p14="http://schemas.microsoft.com/office/powerpoint/2010/main" val="27064009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50">
                                            <p:bg/>
                                          </p:spTgt>
                                        </p:tgtEl>
                                        <p:attrNameLst>
                                          <p:attrName>style.visibility</p:attrName>
                                        </p:attrNameLst>
                                      </p:cBhvr>
                                      <p:to>
                                        <p:strVal val="visible"/>
                                      </p:to>
                                    </p:set>
                                    <p:animEffect transition="in" filter="wipe(left)">
                                      <p:cBhvr>
                                        <p:cTn id="7" dur="500"/>
                                        <p:tgtEl>
                                          <p:spTgt spid="82950">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50">
                                            <p:txEl>
                                              <p:pRg st="1" end="1"/>
                                            </p:txEl>
                                          </p:spTgt>
                                        </p:tgtEl>
                                        <p:attrNameLst>
                                          <p:attrName>style.visibility</p:attrName>
                                        </p:attrNameLst>
                                      </p:cBhvr>
                                      <p:to>
                                        <p:strVal val="visible"/>
                                      </p:to>
                                    </p:set>
                                    <p:animEffect transition="in" filter="wipe(left)">
                                      <p:cBhvr>
                                        <p:cTn id="12" dur="500"/>
                                        <p:tgtEl>
                                          <p:spTgt spid="82950">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85012"/>
                                        </p:tgtEl>
                                        <p:attrNameLst>
                                          <p:attrName>style.visibility</p:attrName>
                                        </p:attrNameLst>
                                      </p:cBhvr>
                                      <p:to>
                                        <p:strVal val="visible"/>
                                      </p:to>
                                    </p:set>
                                    <p:animEffect transition="in" filter="wipe(up)">
                                      <p:cBhvr>
                                        <p:cTn id="15" dur="500"/>
                                        <p:tgtEl>
                                          <p:spTgt spid="850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2950">
                                            <p:txEl>
                                              <p:pRg st="2" end="2"/>
                                            </p:txEl>
                                          </p:spTgt>
                                        </p:tgtEl>
                                        <p:attrNameLst>
                                          <p:attrName>style.visibility</p:attrName>
                                        </p:attrNameLst>
                                      </p:cBhvr>
                                      <p:to>
                                        <p:strVal val="visible"/>
                                      </p:to>
                                    </p:set>
                                    <p:animEffect transition="in" filter="wipe(left)">
                                      <p:cBhvr>
                                        <p:cTn id="24" dur="500"/>
                                        <p:tgtEl>
                                          <p:spTgt spid="8295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2950">
                                            <p:txEl>
                                              <p:pRg st="3" end="3"/>
                                            </p:txEl>
                                          </p:spTgt>
                                        </p:tgtEl>
                                        <p:attrNameLst>
                                          <p:attrName>style.visibility</p:attrName>
                                        </p:attrNameLst>
                                      </p:cBhvr>
                                      <p:to>
                                        <p:strVal val="visible"/>
                                      </p:to>
                                    </p:set>
                                    <p:animEffect transition="in" filter="wipe(left)">
                                      <p:cBhvr>
                                        <p:cTn id="29" dur="500"/>
                                        <p:tgtEl>
                                          <p:spTgt spid="82950">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12" grpId="0" animBg="1"/>
      <p:bldP spid="82950" grpId="0" build="p" bldLvl="5"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181476" y="2728914"/>
            <a:ext cx="309563" cy="1120775"/>
            <a:chOff x="3826" y="1719"/>
            <a:chExt cx="195" cy="706"/>
          </a:xfrm>
        </p:grpSpPr>
        <p:sp>
          <p:nvSpPr>
            <p:cNvPr id="22551" name="AutoShape 4"/>
            <p:cNvSpPr>
              <a:spLocks noChangeArrowheads="1"/>
            </p:cNvSpPr>
            <p:nvPr/>
          </p:nvSpPr>
          <p:spPr bwMode="auto">
            <a:xfrm>
              <a:off x="3827" y="1719"/>
              <a:ext cx="194" cy="525"/>
            </a:xfrm>
            <a:prstGeom prst="rtTriangle">
              <a:avLst/>
            </a:prstGeom>
            <a:solidFill>
              <a:srgbClr val="FFFF66"/>
            </a:solidFill>
            <a:ln w="9525">
              <a:noFill/>
              <a:miter lim="800000"/>
              <a:headEnd/>
              <a:tailEnd/>
            </a:ln>
          </p:spPr>
          <p:txBody>
            <a:bodyPr wrap="none" anchor="ctr"/>
            <a:lstStyle/>
            <a:p>
              <a:endParaRPr lang="en-US">
                <a:latin typeface="Arial"/>
                <a:cs typeface="Arial"/>
              </a:endParaRPr>
            </a:p>
          </p:txBody>
        </p:sp>
        <p:sp>
          <p:nvSpPr>
            <p:cNvPr id="22552" name="AutoShape 5"/>
            <p:cNvSpPr>
              <a:spLocks noChangeArrowheads="1"/>
            </p:cNvSpPr>
            <p:nvPr/>
          </p:nvSpPr>
          <p:spPr bwMode="auto">
            <a:xfrm flipV="1">
              <a:off x="3826" y="2241"/>
              <a:ext cx="190" cy="184"/>
            </a:xfrm>
            <a:prstGeom prst="rtTriangle">
              <a:avLst/>
            </a:prstGeom>
            <a:solidFill>
              <a:srgbClr val="FFFF66"/>
            </a:solidFill>
            <a:ln w="9525">
              <a:noFill/>
              <a:miter lim="800000"/>
              <a:headEnd/>
              <a:tailEnd/>
            </a:ln>
          </p:spPr>
          <p:txBody>
            <a:bodyPr rot="10800000" wrap="none" anchor="ctr"/>
            <a:lstStyle/>
            <a:p>
              <a:endParaRPr lang="en-US">
                <a:latin typeface="Arial"/>
                <a:cs typeface="Arial"/>
              </a:endParaRPr>
            </a:p>
          </p:txBody>
        </p:sp>
      </p:grpSp>
      <p:sp>
        <p:nvSpPr>
          <p:cNvPr id="22533" name="Rectangle 6"/>
          <p:cNvSpPr>
            <a:spLocks noGrp="1" noChangeArrowheads="1"/>
          </p:cNvSpPr>
          <p:nvPr>
            <p:ph type="title" idx="4294967295"/>
          </p:nvPr>
        </p:nvSpPr>
        <p:spPr/>
        <p:txBody>
          <a:bodyPr/>
          <a:lstStyle/>
          <a:p>
            <a:pPr eaLnBrk="1" hangingPunct="1"/>
            <a:r>
              <a:rPr lang="en-US" smtClean="0"/>
              <a:t>DWL and the Elasticity of Demand</a:t>
            </a:r>
          </a:p>
        </p:txBody>
      </p:sp>
      <p:grpSp>
        <p:nvGrpSpPr>
          <p:cNvPr id="3" name="Group 8"/>
          <p:cNvGrpSpPr>
            <a:grpSpLocks/>
          </p:cNvGrpSpPr>
          <p:nvPr/>
        </p:nvGrpSpPr>
        <p:grpSpPr bwMode="auto">
          <a:xfrm>
            <a:off x="2176463" y="1524000"/>
            <a:ext cx="4305300" cy="4286250"/>
            <a:chOff x="2305" y="942"/>
            <a:chExt cx="2712" cy="2700"/>
          </a:xfrm>
        </p:grpSpPr>
        <p:grpSp>
          <p:nvGrpSpPr>
            <p:cNvPr id="4" name="Group 9"/>
            <p:cNvGrpSpPr>
              <a:grpSpLocks/>
            </p:cNvGrpSpPr>
            <p:nvPr/>
          </p:nvGrpSpPr>
          <p:grpSpPr bwMode="auto">
            <a:xfrm>
              <a:off x="2424" y="1167"/>
              <a:ext cx="2382" cy="2331"/>
              <a:chOff x="2424" y="1167"/>
              <a:chExt cx="2400" cy="2079"/>
            </a:xfrm>
          </p:grpSpPr>
          <p:sp>
            <p:nvSpPr>
              <p:cNvPr id="22549" name="Line 10"/>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22550" name="Line 11"/>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22547" name="Text Box 12"/>
            <p:cNvSpPr txBox="1">
              <a:spLocks noChangeArrowheads="1"/>
            </p:cNvSpPr>
            <p:nvPr/>
          </p:nvSpPr>
          <p:spPr bwMode="auto">
            <a:xfrm>
              <a:off x="2305" y="942"/>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22548" name="Text Box 13"/>
            <p:cNvSpPr txBox="1">
              <a:spLocks noChangeArrowheads="1"/>
            </p:cNvSpPr>
            <p:nvPr/>
          </p:nvSpPr>
          <p:spPr bwMode="auto">
            <a:xfrm>
              <a:off x="4784" y="3363"/>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grpSp>
        <p:nvGrpSpPr>
          <p:cNvPr id="5" name="Group 14"/>
          <p:cNvGrpSpPr>
            <a:grpSpLocks/>
          </p:cNvGrpSpPr>
          <p:nvPr/>
        </p:nvGrpSpPr>
        <p:grpSpPr bwMode="auto">
          <a:xfrm>
            <a:off x="3933826" y="2038351"/>
            <a:ext cx="1268413" cy="3209925"/>
            <a:chOff x="3670" y="1284"/>
            <a:chExt cx="799" cy="2022"/>
          </a:xfrm>
        </p:grpSpPr>
        <p:sp>
          <p:nvSpPr>
            <p:cNvPr id="22544" name="Text Box 15"/>
            <p:cNvSpPr txBox="1">
              <a:spLocks noChangeArrowheads="1"/>
            </p:cNvSpPr>
            <p:nvPr/>
          </p:nvSpPr>
          <p:spPr bwMode="auto">
            <a:xfrm>
              <a:off x="4236" y="3027"/>
              <a:ext cx="233" cy="279"/>
            </a:xfrm>
            <a:prstGeom prst="rect">
              <a:avLst/>
            </a:prstGeom>
            <a:noFill/>
            <a:ln w="9525">
              <a:solidFill>
                <a:srgbClr val="FF0000"/>
              </a:solidFill>
              <a:miter lim="800000"/>
              <a:headEnd/>
              <a:tailEnd/>
            </a:ln>
          </p:spPr>
          <p:txBody>
            <a:bodyPr>
              <a:spAutoFit/>
            </a:bodyPr>
            <a:lstStyle/>
            <a:p>
              <a:pPr algn="ctr">
                <a:spcBef>
                  <a:spcPct val="50000"/>
                </a:spcBef>
              </a:pPr>
              <a:r>
                <a:rPr lang="en-US" sz="2300" i="1">
                  <a:latin typeface="Arial"/>
                  <a:cs typeface="Arial"/>
                </a:rPr>
                <a:t>D</a:t>
              </a:r>
            </a:p>
          </p:txBody>
        </p:sp>
        <p:sp>
          <p:nvSpPr>
            <p:cNvPr id="22545" name="Line 16"/>
            <p:cNvSpPr>
              <a:spLocks noChangeShapeType="1"/>
            </p:cNvSpPr>
            <p:nvPr/>
          </p:nvSpPr>
          <p:spPr bwMode="auto">
            <a:xfrm>
              <a:off x="3670" y="1284"/>
              <a:ext cx="655" cy="1794"/>
            </a:xfrm>
            <a:prstGeom prst="line">
              <a:avLst/>
            </a:prstGeom>
            <a:noFill/>
            <a:ln w="28575">
              <a:solidFill>
                <a:srgbClr val="FF0000"/>
              </a:solidFill>
              <a:round/>
              <a:headEnd/>
              <a:tailEnd/>
            </a:ln>
          </p:spPr>
          <p:txBody>
            <a:bodyPr/>
            <a:lstStyle/>
            <a:p>
              <a:endParaRPr lang="en-US">
                <a:latin typeface="Arial"/>
                <a:cs typeface="Arial"/>
              </a:endParaRPr>
            </a:p>
          </p:txBody>
        </p:sp>
      </p:grpSp>
      <p:grpSp>
        <p:nvGrpSpPr>
          <p:cNvPr id="6" name="Group 17"/>
          <p:cNvGrpSpPr>
            <a:grpSpLocks/>
          </p:cNvGrpSpPr>
          <p:nvPr/>
        </p:nvGrpSpPr>
        <p:grpSpPr bwMode="auto">
          <a:xfrm>
            <a:off x="2370138" y="2165350"/>
            <a:ext cx="3505200" cy="3411538"/>
            <a:chOff x="2685" y="1364"/>
            <a:chExt cx="2208" cy="2149"/>
          </a:xfrm>
        </p:grpSpPr>
        <p:sp>
          <p:nvSpPr>
            <p:cNvPr id="22542" name="Text Box 18"/>
            <p:cNvSpPr txBox="1">
              <a:spLocks noChangeArrowheads="1"/>
            </p:cNvSpPr>
            <p:nvPr/>
          </p:nvSpPr>
          <p:spPr bwMode="auto">
            <a:xfrm>
              <a:off x="4660" y="1364"/>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22543" name="Line 19"/>
            <p:cNvSpPr>
              <a:spLocks noChangeShapeType="1"/>
            </p:cNvSpPr>
            <p:nvPr/>
          </p:nvSpPr>
          <p:spPr bwMode="auto">
            <a:xfrm flipV="1">
              <a:off x="2685" y="1589"/>
              <a:ext cx="2026" cy="1924"/>
            </a:xfrm>
            <a:prstGeom prst="line">
              <a:avLst/>
            </a:prstGeom>
            <a:noFill/>
            <a:ln w="28575">
              <a:solidFill>
                <a:schemeClr val="tx1"/>
              </a:solidFill>
              <a:round/>
              <a:headEnd/>
              <a:tailEnd/>
            </a:ln>
          </p:spPr>
          <p:txBody>
            <a:bodyPr/>
            <a:lstStyle/>
            <a:p>
              <a:endParaRPr lang="en-US">
                <a:latin typeface="Arial"/>
                <a:cs typeface="Arial"/>
              </a:endParaRPr>
            </a:p>
          </p:txBody>
        </p:sp>
      </p:grpSp>
      <p:sp>
        <p:nvSpPr>
          <p:cNvPr id="87060" name="Line 20"/>
          <p:cNvSpPr>
            <a:spLocks noChangeShapeType="1"/>
          </p:cNvSpPr>
          <p:nvPr/>
        </p:nvSpPr>
        <p:spPr bwMode="auto">
          <a:xfrm>
            <a:off x="4176713" y="2743201"/>
            <a:ext cx="0" cy="1114425"/>
          </a:xfrm>
          <a:prstGeom prst="line">
            <a:avLst/>
          </a:prstGeom>
          <a:noFill/>
          <a:ln w="19050">
            <a:solidFill>
              <a:srgbClr val="FF0000"/>
            </a:solidFill>
            <a:round/>
            <a:headEnd/>
            <a:tailEnd/>
          </a:ln>
        </p:spPr>
        <p:txBody>
          <a:bodyPr/>
          <a:lstStyle/>
          <a:p>
            <a:endParaRPr lang="en-US">
              <a:latin typeface="Arial"/>
              <a:cs typeface="Arial"/>
            </a:endParaRPr>
          </a:p>
        </p:txBody>
      </p:sp>
      <p:grpSp>
        <p:nvGrpSpPr>
          <p:cNvPr id="7" name="Group 21"/>
          <p:cNvGrpSpPr>
            <a:grpSpLocks/>
          </p:cNvGrpSpPr>
          <p:nvPr/>
        </p:nvGrpSpPr>
        <p:grpSpPr bwMode="auto">
          <a:xfrm>
            <a:off x="2790826" y="2743200"/>
            <a:ext cx="1350963" cy="1100138"/>
            <a:chOff x="2950" y="1728"/>
            <a:chExt cx="851" cy="693"/>
          </a:xfrm>
        </p:grpSpPr>
        <p:sp>
          <p:nvSpPr>
            <p:cNvPr id="22540" name="AutoShape 22"/>
            <p:cNvSpPr>
              <a:spLocks/>
            </p:cNvSpPr>
            <p:nvPr/>
          </p:nvSpPr>
          <p:spPr bwMode="auto">
            <a:xfrm>
              <a:off x="3672" y="1728"/>
              <a:ext cx="129" cy="693"/>
            </a:xfrm>
            <a:prstGeom prst="leftBrace">
              <a:avLst>
                <a:gd name="adj1" fmla="val 44767"/>
                <a:gd name="adj2" fmla="val 50000"/>
              </a:avLst>
            </a:prstGeom>
            <a:noFill/>
            <a:ln w="9525">
              <a:solidFill>
                <a:schemeClr val="tx1"/>
              </a:solidFill>
              <a:round/>
              <a:headEnd/>
              <a:tailEnd/>
            </a:ln>
          </p:spPr>
          <p:txBody>
            <a:bodyPr wrap="none" anchor="ctr"/>
            <a:lstStyle/>
            <a:p>
              <a:endParaRPr lang="en-US">
                <a:latin typeface="Arial"/>
                <a:cs typeface="Arial"/>
              </a:endParaRPr>
            </a:p>
          </p:txBody>
        </p:sp>
        <p:sp>
          <p:nvSpPr>
            <p:cNvPr id="22541" name="Text Box 23"/>
            <p:cNvSpPr txBox="1">
              <a:spLocks noChangeArrowheads="1"/>
            </p:cNvSpPr>
            <p:nvPr/>
          </p:nvSpPr>
          <p:spPr bwMode="auto">
            <a:xfrm>
              <a:off x="2950" y="1816"/>
              <a:ext cx="715" cy="523"/>
            </a:xfrm>
            <a:prstGeom prst="rect">
              <a:avLst/>
            </a:prstGeom>
            <a:noFill/>
            <a:ln w="9525">
              <a:noFill/>
              <a:miter lim="800000"/>
              <a:headEnd/>
              <a:tailEnd/>
            </a:ln>
          </p:spPr>
          <p:txBody>
            <a:bodyPr>
              <a:spAutoFit/>
            </a:bodyPr>
            <a:lstStyle/>
            <a:p>
              <a:pPr algn="r">
                <a:spcBef>
                  <a:spcPct val="50000"/>
                </a:spcBef>
              </a:pPr>
              <a:r>
                <a:rPr lang="en-US" sz="2400" dirty="0">
                  <a:latin typeface="Arial"/>
                  <a:cs typeface="Arial"/>
                </a:rPr>
                <a:t>Size </a:t>
              </a:r>
              <a:br>
                <a:rPr lang="en-US" sz="2400" dirty="0">
                  <a:latin typeface="Arial"/>
                  <a:cs typeface="Arial"/>
                </a:rPr>
              </a:br>
              <a:r>
                <a:rPr lang="en-US" sz="2400" dirty="0">
                  <a:latin typeface="Arial"/>
                  <a:cs typeface="Arial"/>
                </a:rPr>
                <a:t>of tax</a:t>
              </a:r>
            </a:p>
          </p:txBody>
        </p:sp>
      </p:grpSp>
      <p:sp>
        <p:nvSpPr>
          <p:cNvPr id="82950" name="Rectangle 6"/>
          <p:cNvSpPr>
            <a:spLocks noChangeArrowheads="1"/>
          </p:cNvSpPr>
          <p:nvPr/>
        </p:nvSpPr>
        <p:spPr bwMode="auto">
          <a:xfrm>
            <a:off x="7086599" y="1524000"/>
            <a:ext cx="3332285" cy="4286251"/>
          </a:xfrm>
          <a:prstGeom prst="rect">
            <a:avLst/>
          </a:prstGeom>
          <a:solidFill>
            <a:schemeClr val="bg2">
              <a:lumMod val="60000"/>
              <a:lumOff val="40000"/>
            </a:schemeClr>
          </a:solidFill>
          <a:ln w="9525">
            <a:noFill/>
            <a:miter lim="800000"/>
            <a:headEnd/>
            <a:tailEnd/>
          </a:ln>
          <a:effectLst>
            <a:outerShdw blurRad="50800" dist="38100" dir="2700000" algn="tl" rotWithShape="0">
              <a:prstClr val="black">
                <a:alpha val="40000"/>
              </a:prstClr>
            </a:outerShdw>
          </a:effectLst>
        </p:spPr>
        <p:txBody>
          <a:bodyPr/>
          <a:lstStyle/>
          <a:p>
            <a:pPr>
              <a:lnSpc>
                <a:spcPct val="105000"/>
              </a:lnSpc>
              <a:spcBef>
                <a:spcPct val="30000"/>
              </a:spcBef>
              <a:buClr>
                <a:srgbClr val="339966"/>
              </a:buClr>
              <a:buSzPct val="120000"/>
              <a:buFont typeface="Wingdings" pitchFamily="2" charset="2"/>
              <a:buNone/>
              <a:defRPr/>
            </a:pPr>
            <a:r>
              <a:rPr lang="en-US" sz="2500" dirty="0">
                <a:latin typeface="Arial"/>
                <a:cs typeface="Arial"/>
              </a:rPr>
              <a:t>When demand </a:t>
            </a:r>
            <a:br>
              <a:rPr lang="en-US" sz="2500" dirty="0">
                <a:latin typeface="Arial"/>
                <a:cs typeface="Arial"/>
              </a:rPr>
            </a:br>
            <a:r>
              <a:rPr lang="en-US" sz="2500" dirty="0">
                <a:latin typeface="Arial"/>
                <a:cs typeface="Arial"/>
              </a:rPr>
              <a:t>is inelastic,</a:t>
            </a:r>
          </a:p>
          <a:p>
            <a:pPr>
              <a:lnSpc>
                <a:spcPct val="105000"/>
              </a:lnSpc>
              <a:spcBef>
                <a:spcPct val="30000"/>
              </a:spcBef>
              <a:buClr>
                <a:srgbClr val="339966"/>
              </a:buClr>
              <a:buSzPct val="120000"/>
              <a:buFont typeface="Wingdings" pitchFamily="2" charset="2"/>
              <a:buNone/>
              <a:defRPr/>
            </a:pPr>
            <a:r>
              <a:rPr lang="en-US" sz="2500" dirty="0">
                <a:latin typeface="Arial"/>
                <a:cs typeface="Arial"/>
              </a:rPr>
              <a:t>it’s harder for consumers to leave the market when the tax raises </a:t>
            </a:r>
            <a:r>
              <a:rPr lang="en-US" sz="2500" i="1" dirty="0">
                <a:latin typeface="Arial"/>
                <a:cs typeface="Arial"/>
              </a:rPr>
              <a:t>P</a:t>
            </a:r>
            <a:r>
              <a:rPr lang="en-US" sz="2500" i="1" baseline="-25000" dirty="0">
                <a:latin typeface="Arial"/>
                <a:cs typeface="Arial"/>
              </a:rPr>
              <a:t>B</a:t>
            </a:r>
            <a:r>
              <a:rPr lang="en-US" sz="2500" dirty="0">
                <a:latin typeface="Arial"/>
                <a:cs typeface="Arial"/>
              </a:rPr>
              <a:t>.  </a:t>
            </a:r>
          </a:p>
          <a:p>
            <a:pPr>
              <a:lnSpc>
                <a:spcPct val="105000"/>
              </a:lnSpc>
              <a:spcBef>
                <a:spcPct val="30000"/>
              </a:spcBef>
              <a:buClr>
                <a:srgbClr val="339966"/>
              </a:buClr>
              <a:buSzPct val="120000"/>
              <a:buFont typeface="Wingdings" pitchFamily="2" charset="2"/>
              <a:buNone/>
              <a:defRPr/>
            </a:pPr>
            <a:r>
              <a:rPr lang="en-US" sz="2500" dirty="0">
                <a:latin typeface="Arial"/>
                <a:cs typeface="Arial"/>
              </a:rPr>
              <a:t>So, the tax only reduces </a:t>
            </a:r>
            <a:r>
              <a:rPr lang="en-US" sz="2500" i="1" dirty="0">
                <a:latin typeface="Arial"/>
                <a:cs typeface="Arial"/>
              </a:rPr>
              <a:t>Q</a:t>
            </a:r>
            <a:r>
              <a:rPr lang="en-US" sz="2500" dirty="0">
                <a:latin typeface="Arial"/>
                <a:cs typeface="Arial"/>
              </a:rPr>
              <a:t> a little,  </a:t>
            </a:r>
          </a:p>
          <a:p>
            <a:pPr>
              <a:lnSpc>
                <a:spcPct val="105000"/>
              </a:lnSpc>
              <a:spcBef>
                <a:spcPct val="30000"/>
              </a:spcBef>
              <a:buClr>
                <a:srgbClr val="00B85C"/>
              </a:buClr>
              <a:buSzPct val="120000"/>
              <a:buFont typeface="Wingdings" pitchFamily="2" charset="2"/>
              <a:buNone/>
              <a:defRPr/>
            </a:pPr>
            <a:r>
              <a:rPr lang="en-US" sz="2500" dirty="0">
                <a:latin typeface="Arial"/>
                <a:cs typeface="Arial"/>
              </a:rPr>
              <a:t>and DWL is small. </a:t>
            </a:r>
          </a:p>
        </p:txBody>
      </p:sp>
    </p:spTree>
    <p:extLst>
      <p:ext uri="{BB962C8B-B14F-4D97-AF65-F5344CB8AC3E}">
        <p14:creationId xmlns:p14="http://schemas.microsoft.com/office/powerpoint/2010/main" val="35269809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950">
                                            <p:bg/>
                                          </p:spTgt>
                                        </p:tgtEl>
                                        <p:attrNameLst>
                                          <p:attrName>style.visibility</p:attrName>
                                        </p:attrNameLst>
                                      </p:cBhvr>
                                      <p:to>
                                        <p:strVal val="visible"/>
                                      </p:to>
                                    </p:set>
                                    <p:animEffect transition="in" filter="fade">
                                      <p:cBhvr>
                                        <p:cTn id="7" dur="500"/>
                                        <p:tgtEl>
                                          <p:spTgt spid="8295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950">
                                            <p:txEl>
                                              <p:pRg st="0" end="0"/>
                                            </p:txEl>
                                          </p:spTgt>
                                        </p:tgtEl>
                                        <p:attrNameLst>
                                          <p:attrName>style.visibility</p:attrName>
                                        </p:attrNameLst>
                                      </p:cBhvr>
                                      <p:to>
                                        <p:strVal val="visible"/>
                                      </p:to>
                                    </p:set>
                                    <p:animEffect transition="in" filter="fade">
                                      <p:cBhvr>
                                        <p:cTn id="10" dur="500"/>
                                        <p:tgtEl>
                                          <p:spTgt spid="82950">
                                            <p:txEl>
                                              <p:pRg st="0" end="0"/>
                                            </p:txEl>
                                          </p:spTgt>
                                        </p:tgtEl>
                                      </p:cBhvr>
                                    </p:animEffect>
                                  </p:childTnLst>
                                </p:cTn>
                              </p:par>
                              <p:par>
                                <p:cTn id="11" presetID="18" presetClass="entr" presetSubtype="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Righ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2950">
                                            <p:txEl>
                                              <p:pRg st="1" end="1"/>
                                            </p:txEl>
                                          </p:spTgt>
                                        </p:tgtEl>
                                        <p:attrNameLst>
                                          <p:attrName>style.visibility</p:attrName>
                                        </p:attrNameLst>
                                      </p:cBhvr>
                                      <p:to>
                                        <p:strVal val="visible"/>
                                      </p:to>
                                    </p:set>
                                    <p:animEffect transition="in" filter="wipe(left)">
                                      <p:cBhvr>
                                        <p:cTn id="18" dur="500"/>
                                        <p:tgtEl>
                                          <p:spTgt spid="82950">
                                            <p:txEl>
                                              <p:pRg st="1" end="1"/>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7060"/>
                                        </p:tgtEl>
                                        <p:attrNameLst>
                                          <p:attrName>style.visibility</p:attrName>
                                        </p:attrNameLst>
                                      </p:cBhvr>
                                      <p:to>
                                        <p:strVal val="visible"/>
                                      </p:to>
                                    </p:set>
                                    <p:animEffect transition="in" filter="wipe(up)">
                                      <p:cBhvr>
                                        <p:cTn id="21" dur="500"/>
                                        <p:tgtEl>
                                          <p:spTgt spid="8706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2950">
                                            <p:txEl>
                                              <p:pRg st="2" end="2"/>
                                            </p:txEl>
                                          </p:spTgt>
                                        </p:tgtEl>
                                        <p:attrNameLst>
                                          <p:attrName>style.visibility</p:attrName>
                                        </p:attrNameLst>
                                      </p:cBhvr>
                                      <p:to>
                                        <p:strVal val="visible"/>
                                      </p:to>
                                    </p:set>
                                    <p:animEffect transition="in" filter="wipe(left)">
                                      <p:cBhvr>
                                        <p:cTn id="30" dur="500"/>
                                        <p:tgtEl>
                                          <p:spTgt spid="82950">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2950">
                                            <p:txEl>
                                              <p:pRg st="3" end="3"/>
                                            </p:txEl>
                                          </p:spTgt>
                                        </p:tgtEl>
                                        <p:attrNameLst>
                                          <p:attrName>style.visibility</p:attrName>
                                        </p:attrNameLst>
                                      </p:cBhvr>
                                      <p:to>
                                        <p:strVal val="visible"/>
                                      </p:to>
                                    </p:set>
                                    <p:animEffect transition="in" filter="wipe(left)">
                                      <p:cBhvr>
                                        <p:cTn id="35" dur="500"/>
                                        <p:tgtEl>
                                          <p:spTgt spid="82950">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60" grpId="0" animBg="1"/>
      <p:bldP spid="82950" grpId="0" build="p" bldLvl="5"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33800" y="3168651"/>
            <a:ext cx="755650" cy="1101725"/>
            <a:chOff x="3545" y="1996"/>
            <a:chExt cx="476" cy="694"/>
          </a:xfrm>
        </p:grpSpPr>
        <p:sp>
          <p:nvSpPr>
            <p:cNvPr id="23575" name="AutoShape 4"/>
            <p:cNvSpPr>
              <a:spLocks noChangeArrowheads="1"/>
            </p:cNvSpPr>
            <p:nvPr/>
          </p:nvSpPr>
          <p:spPr bwMode="auto">
            <a:xfrm>
              <a:off x="3546" y="1996"/>
              <a:ext cx="470" cy="250"/>
            </a:xfrm>
            <a:prstGeom prst="rtTriangle">
              <a:avLst/>
            </a:prstGeom>
            <a:solidFill>
              <a:srgbClr val="FFFF66"/>
            </a:solidFill>
            <a:ln w="9525">
              <a:noFill/>
              <a:miter lim="800000"/>
              <a:headEnd/>
              <a:tailEnd/>
            </a:ln>
          </p:spPr>
          <p:txBody>
            <a:bodyPr wrap="none" anchor="ctr"/>
            <a:lstStyle/>
            <a:p>
              <a:endParaRPr lang="en-US">
                <a:latin typeface="Arial"/>
                <a:cs typeface="Arial"/>
              </a:endParaRPr>
            </a:p>
          </p:txBody>
        </p:sp>
        <p:sp>
          <p:nvSpPr>
            <p:cNvPr id="23576" name="AutoShape 5"/>
            <p:cNvSpPr>
              <a:spLocks noChangeArrowheads="1"/>
            </p:cNvSpPr>
            <p:nvPr/>
          </p:nvSpPr>
          <p:spPr bwMode="auto">
            <a:xfrm flipV="1">
              <a:off x="3545" y="2240"/>
              <a:ext cx="476" cy="450"/>
            </a:xfrm>
            <a:prstGeom prst="rtTriangle">
              <a:avLst/>
            </a:prstGeom>
            <a:solidFill>
              <a:srgbClr val="FFFF66"/>
            </a:solidFill>
            <a:ln w="9525">
              <a:noFill/>
              <a:miter lim="800000"/>
              <a:headEnd/>
              <a:tailEnd/>
            </a:ln>
          </p:spPr>
          <p:txBody>
            <a:bodyPr rot="10800000" wrap="none" anchor="ctr"/>
            <a:lstStyle/>
            <a:p>
              <a:endParaRPr lang="en-US">
                <a:latin typeface="Arial"/>
                <a:cs typeface="Arial"/>
              </a:endParaRPr>
            </a:p>
          </p:txBody>
        </p:sp>
      </p:grpSp>
      <p:sp>
        <p:nvSpPr>
          <p:cNvPr id="23557" name="Rectangle 6"/>
          <p:cNvSpPr>
            <a:spLocks noGrp="1" noChangeArrowheads="1"/>
          </p:cNvSpPr>
          <p:nvPr>
            <p:ph type="title" idx="4294967295"/>
          </p:nvPr>
        </p:nvSpPr>
        <p:spPr/>
        <p:txBody>
          <a:bodyPr/>
          <a:lstStyle/>
          <a:p>
            <a:pPr eaLnBrk="1" hangingPunct="1"/>
            <a:r>
              <a:rPr lang="en-US" smtClean="0"/>
              <a:t>DWL and the Elasticity of Demand</a:t>
            </a:r>
          </a:p>
        </p:txBody>
      </p:sp>
      <p:grpSp>
        <p:nvGrpSpPr>
          <p:cNvPr id="3" name="Group 7"/>
          <p:cNvGrpSpPr>
            <a:grpSpLocks/>
          </p:cNvGrpSpPr>
          <p:nvPr/>
        </p:nvGrpSpPr>
        <p:grpSpPr bwMode="auto">
          <a:xfrm>
            <a:off x="2174875" y="1524000"/>
            <a:ext cx="4305300" cy="4286250"/>
            <a:chOff x="2305" y="942"/>
            <a:chExt cx="2712" cy="2700"/>
          </a:xfrm>
        </p:grpSpPr>
        <p:grpSp>
          <p:nvGrpSpPr>
            <p:cNvPr id="4" name="Group 8"/>
            <p:cNvGrpSpPr>
              <a:grpSpLocks/>
            </p:cNvGrpSpPr>
            <p:nvPr/>
          </p:nvGrpSpPr>
          <p:grpSpPr bwMode="auto">
            <a:xfrm>
              <a:off x="2424" y="1167"/>
              <a:ext cx="2382" cy="2331"/>
              <a:chOff x="2424" y="1167"/>
              <a:chExt cx="2400" cy="2079"/>
            </a:xfrm>
          </p:grpSpPr>
          <p:sp>
            <p:nvSpPr>
              <p:cNvPr id="23573" name="Line 9"/>
              <p:cNvSpPr>
                <a:spLocks noChangeShapeType="1"/>
              </p:cNvSpPr>
              <p:nvPr/>
            </p:nvSpPr>
            <p:spPr bwMode="auto">
              <a:xfrm>
                <a:off x="2424" y="1167"/>
                <a:ext cx="0" cy="2079"/>
              </a:xfrm>
              <a:prstGeom prst="line">
                <a:avLst/>
              </a:prstGeom>
              <a:noFill/>
              <a:ln w="9525">
                <a:solidFill>
                  <a:schemeClr val="tx1"/>
                </a:solidFill>
                <a:round/>
                <a:headEnd/>
                <a:tailEnd/>
              </a:ln>
            </p:spPr>
            <p:txBody>
              <a:bodyPr/>
              <a:lstStyle/>
              <a:p>
                <a:endParaRPr lang="en-US">
                  <a:latin typeface="Arial"/>
                  <a:cs typeface="Arial"/>
                </a:endParaRPr>
              </a:p>
            </p:txBody>
          </p:sp>
          <p:sp>
            <p:nvSpPr>
              <p:cNvPr id="23574" name="Line 10"/>
              <p:cNvSpPr>
                <a:spLocks noChangeShapeType="1"/>
              </p:cNvSpPr>
              <p:nvPr/>
            </p:nvSpPr>
            <p:spPr bwMode="auto">
              <a:xfrm>
                <a:off x="2424" y="3246"/>
                <a:ext cx="2400" cy="0"/>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23571" name="Text Box 11"/>
            <p:cNvSpPr txBox="1">
              <a:spLocks noChangeArrowheads="1"/>
            </p:cNvSpPr>
            <p:nvPr/>
          </p:nvSpPr>
          <p:spPr bwMode="auto">
            <a:xfrm>
              <a:off x="2305" y="942"/>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P</a:t>
              </a:r>
            </a:p>
          </p:txBody>
        </p:sp>
        <p:sp>
          <p:nvSpPr>
            <p:cNvPr id="23572" name="Text Box 12"/>
            <p:cNvSpPr txBox="1">
              <a:spLocks noChangeArrowheads="1"/>
            </p:cNvSpPr>
            <p:nvPr/>
          </p:nvSpPr>
          <p:spPr bwMode="auto">
            <a:xfrm>
              <a:off x="4784" y="3363"/>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Q</a:t>
              </a:r>
            </a:p>
          </p:txBody>
        </p:sp>
      </p:grpSp>
      <p:grpSp>
        <p:nvGrpSpPr>
          <p:cNvPr id="5" name="Group 13"/>
          <p:cNvGrpSpPr>
            <a:grpSpLocks/>
          </p:cNvGrpSpPr>
          <p:nvPr/>
        </p:nvGrpSpPr>
        <p:grpSpPr bwMode="auto">
          <a:xfrm>
            <a:off x="2366964" y="2430464"/>
            <a:ext cx="3684587" cy="2073275"/>
            <a:chOff x="2684" y="1531"/>
            <a:chExt cx="2321" cy="1306"/>
          </a:xfrm>
        </p:grpSpPr>
        <p:sp>
          <p:nvSpPr>
            <p:cNvPr id="23568" name="Text Box 14"/>
            <p:cNvSpPr txBox="1">
              <a:spLocks noChangeArrowheads="1"/>
            </p:cNvSpPr>
            <p:nvPr/>
          </p:nvSpPr>
          <p:spPr bwMode="auto">
            <a:xfrm>
              <a:off x="4772" y="2558"/>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D</a:t>
              </a:r>
            </a:p>
          </p:txBody>
        </p:sp>
        <p:sp>
          <p:nvSpPr>
            <p:cNvPr id="23569" name="Line 15"/>
            <p:cNvSpPr>
              <a:spLocks noChangeShapeType="1"/>
            </p:cNvSpPr>
            <p:nvPr/>
          </p:nvSpPr>
          <p:spPr bwMode="auto">
            <a:xfrm>
              <a:off x="2684" y="1531"/>
              <a:ext cx="2128" cy="1141"/>
            </a:xfrm>
            <a:prstGeom prst="line">
              <a:avLst/>
            </a:prstGeom>
            <a:noFill/>
            <a:ln w="28575">
              <a:solidFill>
                <a:srgbClr val="0033CC"/>
              </a:solidFill>
              <a:round/>
              <a:headEnd/>
              <a:tailEnd/>
            </a:ln>
          </p:spPr>
          <p:txBody>
            <a:bodyPr/>
            <a:lstStyle/>
            <a:p>
              <a:endParaRPr lang="en-US">
                <a:latin typeface="Arial"/>
                <a:cs typeface="Arial"/>
              </a:endParaRPr>
            </a:p>
          </p:txBody>
        </p:sp>
      </p:grpSp>
      <p:grpSp>
        <p:nvGrpSpPr>
          <p:cNvPr id="6" name="Group 16"/>
          <p:cNvGrpSpPr>
            <a:grpSpLocks/>
          </p:cNvGrpSpPr>
          <p:nvPr/>
        </p:nvGrpSpPr>
        <p:grpSpPr bwMode="auto">
          <a:xfrm>
            <a:off x="2368550" y="2165350"/>
            <a:ext cx="3505200" cy="3411538"/>
            <a:chOff x="2685" y="1364"/>
            <a:chExt cx="2208" cy="2149"/>
          </a:xfrm>
        </p:grpSpPr>
        <p:sp>
          <p:nvSpPr>
            <p:cNvPr id="23566" name="Text Box 17"/>
            <p:cNvSpPr txBox="1">
              <a:spLocks noChangeArrowheads="1"/>
            </p:cNvSpPr>
            <p:nvPr/>
          </p:nvSpPr>
          <p:spPr bwMode="auto">
            <a:xfrm>
              <a:off x="4660" y="1364"/>
              <a:ext cx="233" cy="279"/>
            </a:xfrm>
            <a:prstGeom prst="rect">
              <a:avLst/>
            </a:prstGeom>
            <a:noFill/>
            <a:ln w="9525">
              <a:noFill/>
              <a:miter lim="800000"/>
              <a:headEnd/>
              <a:tailEnd/>
            </a:ln>
          </p:spPr>
          <p:txBody>
            <a:bodyPr>
              <a:spAutoFit/>
            </a:bodyPr>
            <a:lstStyle/>
            <a:p>
              <a:pPr algn="ctr">
                <a:spcBef>
                  <a:spcPct val="50000"/>
                </a:spcBef>
              </a:pPr>
              <a:r>
                <a:rPr lang="en-US" sz="2300" i="1">
                  <a:latin typeface="Arial"/>
                  <a:cs typeface="Arial"/>
                </a:rPr>
                <a:t>S</a:t>
              </a:r>
            </a:p>
          </p:txBody>
        </p:sp>
        <p:sp>
          <p:nvSpPr>
            <p:cNvPr id="23567" name="Line 18"/>
            <p:cNvSpPr>
              <a:spLocks noChangeShapeType="1"/>
            </p:cNvSpPr>
            <p:nvPr/>
          </p:nvSpPr>
          <p:spPr bwMode="auto">
            <a:xfrm flipV="1">
              <a:off x="2685" y="1589"/>
              <a:ext cx="2026" cy="1924"/>
            </a:xfrm>
            <a:prstGeom prst="line">
              <a:avLst/>
            </a:prstGeom>
            <a:noFill/>
            <a:ln w="28575">
              <a:solidFill>
                <a:schemeClr val="tx1"/>
              </a:solidFill>
              <a:round/>
              <a:headEnd/>
              <a:tailEnd/>
            </a:ln>
          </p:spPr>
          <p:txBody>
            <a:bodyPr/>
            <a:lstStyle/>
            <a:p>
              <a:endParaRPr lang="en-US">
                <a:latin typeface="Arial"/>
                <a:cs typeface="Arial"/>
              </a:endParaRPr>
            </a:p>
          </p:txBody>
        </p:sp>
      </p:grpSp>
      <p:sp>
        <p:nvSpPr>
          <p:cNvPr id="88083" name="Line 19"/>
          <p:cNvSpPr>
            <a:spLocks noChangeShapeType="1"/>
          </p:cNvSpPr>
          <p:nvPr/>
        </p:nvSpPr>
        <p:spPr bwMode="auto">
          <a:xfrm>
            <a:off x="3729038" y="3155951"/>
            <a:ext cx="0" cy="1114425"/>
          </a:xfrm>
          <a:prstGeom prst="line">
            <a:avLst/>
          </a:prstGeom>
          <a:noFill/>
          <a:ln w="19050">
            <a:solidFill>
              <a:srgbClr val="FF0000"/>
            </a:solidFill>
            <a:round/>
            <a:headEnd/>
            <a:tailEnd/>
          </a:ln>
        </p:spPr>
        <p:txBody>
          <a:bodyPr/>
          <a:lstStyle/>
          <a:p>
            <a:endParaRPr lang="en-US">
              <a:latin typeface="Arial"/>
              <a:cs typeface="Arial"/>
            </a:endParaRPr>
          </a:p>
        </p:txBody>
      </p:sp>
      <p:grpSp>
        <p:nvGrpSpPr>
          <p:cNvPr id="7" name="Group 20"/>
          <p:cNvGrpSpPr>
            <a:grpSpLocks/>
          </p:cNvGrpSpPr>
          <p:nvPr/>
        </p:nvGrpSpPr>
        <p:grpSpPr bwMode="auto">
          <a:xfrm>
            <a:off x="2336801" y="3167064"/>
            <a:ext cx="1350963" cy="1100137"/>
            <a:chOff x="2665" y="1995"/>
            <a:chExt cx="851" cy="693"/>
          </a:xfrm>
        </p:grpSpPr>
        <p:sp>
          <p:nvSpPr>
            <p:cNvPr id="23564" name="AutoShape 21"/>
            <p:cNvSpPr>
              <a:spLocks/>
            </p:cNvSpPr>
            <p:nvPr/>
          </p:nvSpPr>
          <p:spPr bwMode="auto">
            <a:xfrm>
              <a:off x="3387" y="1995"/>
              <a:ext cx="129" cy="693"/>
            </a:xfrm>
            <a:prstGeom prst="leftBrace">
              <a:avLst>
                <a:gd name="adj1" fmla="val 44767"/>
                <a:gd name="adj2" fmla="val 50000"/>
              </a:avLst>
            </a:prstGeom>
            <a:noFill/>
            <a:ln w="9525">
              <a:solidFill>
                <a:schemeClr val="tx1"/>
              </a:solidFill>
              <a:round/>
              <a:headEnd/>
              <a:tailEnd/>
            </a:ln>
          </p:spPr>
          <p:txBody>
            <a:bodyPr wrap="none" anchor="ctr"/>
            <a:lstStyle/>
            <a:p>
              <a:endParaRPr lang="en-US">
                <a:latin typeface="Arial"/>
                <a:cs typeface="Arial"/>
              </a:endParaRPr>
            </a:p>
          </p:txBody>
        </p:sp>
        <p:sp>
          <p:nvSpPr>
            <p:cNvPr id="23565" name="Text Box 22"/>
            <p:cNvSpPr txBox="1">
              <a:spLocks noChangeArrowheads="1"/>
            </p:cNvSpPr>
            <p:nvPr/>
          </p:nvSpPr>
          <p:spPr bwMode="auto">
            <a:xfrm>
              <a:off x="2665" y="2083"/>
              <a:ext cx="715" cy="523"/>
            </a:xfrm>
            <a:prstGeom prst="rect">
              <a:avLst/>
            </a:prstGeom>
            <a:noFill/>
            <a:ln w="9525">
              <a:noFill/>
              <a:miter lim="800000"/>
              <a:headEnd/>
              <a:tailEnd/>
            </a:ln>
          </p:spPr>
          <p:txBody>
            <a:bodyPr>
              <a:spAutoFit/>
            </a:bodyPr>
            <a:lstStyle/>
            <a:p>
              <a:pPr algn="r">
                <a:spcBef>
                  <a:spcPct val="50000"/>
                </a:spcBef>
              </a:pPr>
              <a:r>
                <a:rPr lang="en-US" sz="2400" dirty="0">
                  <a:latin typeface="Arial"/>
                  <a:cs typeface="Arial"/>
                </a:rPr>
                <a:t>Size </a:t>
              </a:r>
              <a:br>
                <a:rPr lang="en-US" sz="2400" dirty="0">
                  <a:latin typeface="Arial"/>
                  <a:cs typeface="Arial"/>
                </a:rPr>
              </a:br>
              <a:r>
                <a:rPr lang="en-US" sz="2400" dirty="0">
                  <a:latin typeface="Arial"/>
                  <a:cs typeface="Arial"/>
                </a:rPr>
                <a:t>of tax</a:t>
              </a:r>
            </a:p>
          </p:txBody>
        </p:sp>
      </p:grpSp>
      <p:sp>
        <p:nvSpPr>
          <p:cNvPr id="82950" name="Rectangle 6"/>
          <p:cNvSpPr>
            <a:spLocks noChangeArrowheads="1"/>
          </p:cNvSpPr>
          <p:nvPr/>
        </p:nvSpPr>
        <p:spPr bwMode="auto">
          <a:xfrm>
            <a:off x="7434263" y="1466850"/>
            <a:ext cx="3100387" cy="4892675"/>
          </a:xfrm>
          <a:prstGeom prst="rect">
            <a:avLst/>
          </a:prstGeom>
          <a:solidFill>
            <a:schemeClr val="bg2">
              <a:lumMod val="60000"/>
              <a:lumOff val="40000"/>
            </a:schemeClr>
          </a:solidFill>
          <a:ln w="9525">
            <a:noFill/>
            <a:miter lim="800000"/>
            <a:headEnd/>
            <a:tailEnd/>
          </a:ln>
          <a:effectLst>
            <a:outerShdw blurRad="50800" dist="38100" dir="2700000" algn="tl" rotWithShape="0">
              <a:prstClr val="black">
                <a:alpha val="40000"/>
              </a:prstClr>
            </a:outerShdw>
          </a:effectLst>
        </p:spPr>
        <p:txBody>
          <a:bodyPr/>
          <a:lstStyle/>
          <a:p>
            <a:pPr>
              <a:lnSpc>
                <a:spcPct val="105000"/>
              </a:lnSpc>
              <a:spcBef>
                <a:spcPct val="30000"/>
              </a:spcBef>
              <a:buClr>
                <a:srgbClr val="339966"/>
              </a:buClr>
              <a:buSzPct val="120000"/>
              <a:buFont typeface="Wingdings" pitchFamily="2" charset="2"/>
              <a:buNone/>
              <a:defRPr/>
            </a:pPr>
            <a:r>
              <a:rPr lang="en-US" sz="2500" dirty="0">
                <a:latin typeface="Arial"/>
                <a:cs typeface="Arial"/>
              </a:rPr>
              <a:t>The more elastic is demand, </a:t>
            </a:r>
          </a:p>
          <a:p>
            <a:pPr>
              <a:lnSpc>
                <a:spcPct val="105000"/>
              </a:lnSpc>
              <a:spcBef>
                <a:spcPct val="30000"/>
              </a:spcBef>
              <a:buClr>
                <a:srgbClr val="339966"/>
              </a:buClr>
              <a:buSzPct val="120000"/>
              <a:buFont typeface="Wingdings" pitchFamily="2" charset="2"/>
              <a:buNone/>
              <a:defRPr/>
            </a:pPr>
            <a:r>
              <a:rPr lang="en-US" sz="2500" dirty="0">
                <a:latin typeface="Arial"/>
                <a:cs typeface="Arial"/>
              </a:rPr>
              <a:t>the easier for buyers to leave the market when the tax increases </a:t>
            </a:r>
            <a:r>
              <a:rPr lang="en-US" sz="2500" i="1" dirty="0">
                <a:latin typeface="Arial"/>
                <a:cs typeface="Arial"/>
              </a:rPr>
              <a:t>P</a:t>
            </a:r>
            <a:r>
              <a:rPr lang="en-US" sz="2500" i="1" baseline="-25000" dirty="0">
                <a:latin typeface="Arial"/>
                <a:cs typeface="Arial"/>
              </a:rPr>
              <a:t>B</a:t>
            </a:r>
            <a:r>
              <a:rPr lang="en-US" sz="2500" dirty="0">
                <a:latin typeface="Arial"/>
                <a:cs typeface="Arial"/>
              </a:rPr>
              <a:t>,   </a:t>
            </a:r>
          </a:p>
          <a:p>
            <a:pPr>
              <a:lnSpc>
                <a:spcPct val="105000"/>
              </a:lnSpc>
              <a:spcBef>
                <a:spcPct val="30000"/>
              </a:spcBef>
              <a:buClr>
                <a:srgbClr val="339966"/>
              </a:buClr>
              <a:buSzPct val="120000"/>
              <a:buFont typeface="Wingdings" pitchFamily="2" charset="2"/>
              <a:buNone/>
              <a:defRPr/>
            </a:pPr>
            <a:r>
              <a:rPr lang="en-US" sz="2500" dirty="0">
                <a:latin typeface="Arial"/>
                <a:cs typeface="Arial"/>
              </a:rPr>
              <a:t>the more </a:t>
            </a:r>
            <a:r>
              <a:rPr lang="en-US" sz="2500" i="1" dirty="0">
                <a:latin typeface="Arial"/>
                <a:cs typeface="Arial"/>
              </a:rPr>
              <a:t>Q</a:t>
            </a:r>
            <a:r>
              <a:rPr lang="en-US" sz="2500" dirty="0">
                <a:latin typeface="Arial"/>
                <a:cs typeface="Arial"/>
              </a:rPr>
              <a:t> falls below the surplus-maximizing quantity, </a:t>
            </a:r>
          </a:p>
          <a:p>
            <a:pPr>
              <a:lnSpc>
                <a:spcPct val="105000"/>
              </a:lnSpc>
              <a:spcBef>
                <a:spcPct val="30000"/>
              </a:spcBef>
              <a:buClr>
                <a:srgbClr val="00B85C"/>
              </a:buClr>
              <a:buSzPct val="120000"/>
              <a:buFont typeface="Wingdings" pitchFamily="2" charset="2"/>
              <a:buNone/>
              <a:defRPr/>
            </a:pPr>
            <a:r>
              <a:rPr lang="en-US" sz="2500" dirty="0">
                <a:latin typeface="Arial"/>
                <a:cs typeface="Arial"/>
              </a:rPr>
              <a:t>and the greater the DWL. </a:t>
            </a:r>
          </a:p>
        </p:txBody>
      </p:sp>
    </p:spTree>
    <p:extLst>
      <p:ext uri="{BB962C8B-B14F-4D97-AF65-F5344CB8AC3E}">
        <p14:creationId xmlns:p14="http://schemas.microsoft.com/office/powerpoint/2010/main" val="13614669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50">
                                            <p:bg/>
                                          </p:spTgt>
                                        </p:tgtEl>
                                        <p:attrNameLst>
                                          <p:attrName>style.visibility</p:attrName>
                                        </p:attrNameLst>
                                      </p:cBhvr>
                                      <p:to>
                                        <p:strVal val="visible"/>
                                      </p:to>
                                    </p:set>
                                    <p:animEffect transition="in" filter="wipe(left)">
                                      <p:cBhvr>
                                        <p:cTn id="7" dur="500"/>
                                        <p:tgtEl>
                                          <p:spTgt spid="82950">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50">
                                            <p:txEl>
                                              <p:pRg st="1" end="1"/>
                                            </p:txEl>
                                          </p:spTgt>
                                        </p:tgtEl>
                                        <p:attrNameLst>
                                          <p:attrName>style.visibility</p:attrName>
                                        </p:attrNameLst>
                                      </p:cBhvr>
                                      <p:to>
                                        <p:strVal val="visible"/>
                                      </p:to>
                                    </p:set>
                                    <p:animEffect transition="in" filter="wipe(left)">
                                      <p:cBhvr>
                                        <p:cTn id="12" dur="500"/>
                                        <p:tgtEl>
                                          <p:spTgt spid="82950">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88083"/>
                                        </p:tgtEl>
                                        <p:attrNameLst>
                                          <p:attrName>style.visibility</p:attrName>
                                        </p:attrNameLst>
                                      </p:cBhvr>
                                      <p:to>
                                        <p:strVal val="visible"/>
                                      </p:to>
                                    </p:set>
                                    <p:animEffect transition="in" filter="wipe(up)">
                                      <p:cBhvr>
                                        <p:cTn id="15" dur="500"/>
                                        <p:tgtEl>
                                          <p:spTgt spid="8808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2950">
                                            <p:txEl>
                                              <p:pRg st="2" end="2"/>
                                            </p:txEl>
                                          </p:spTgt>
                                        </p:tgtEl>
                                        <p:attrNameLst>
                                          <p:attrName>style.visibility</p:attrName>
                                        </p:attrNameLst>
                                      </p:cBhvr>
                                      <p:to>
                                        <p:strVal val="visible"/>
                                      </p:to>
                                    </p:set>
                                    <p:animEffect transition="in" filter="wipe(left)">
                                      <p:cBhvr>
                                        <p:cTn id="24" dur="500"/>
                                        <p:tgtEl>
                                          <p:spTgt spid="8295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2950">
                                            <p:txEl>
                                              <p:pRg st="3" end="3"/>
                                            </p:txEl>
                                          </p:spTgt>
                                        </p:tgtEl>
                                        <p:attrNameLst>
                                          <p:attrName>style.visibility</p:attrName>
                                        </p:attrNameLst>
                                      </p:cBhvr>
                                      <p:to>
                                        <p:strVal val="visible"/>
                                      </p:to>
                                    </p:set>
                                    <p:animEffect transition="in" filter="wipe(left)">
                                      <p:cBhvr>
                                        <p:cTn id="29" dur="500"/>
                                        <p:tgtEl>
                                          <p:spTgt spid="82950">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3" grpId="0" animBg="1"/>
      <p:bldP spid="82950" grpId="0" build="p" bldLvl="5"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smtClean="0"/>
              <a:t>Thank You</a:t>
            </a:r>
            <a:endParaRPr lang="en-IE" dirty="0"/>
          </a:p>
        </p:txBody>
      </p:sp>
      <p:sp>
        <p:nvSpPr>
          <p:cNvPr id="3" name="Subtitle 2"/>
          <p:cNvSpPr>
            <a:spLocks noGrp="1"/>
          </p:cNvSpPr>
          <p:nvPr>
            <p:ph type="subTitle" sz="quarter" idx="1"/>
          </p:nvPr>
        </p:nvSpPr>
        <p:spPr/>
        <p:txBody>
          <a:bodyPr/>
          <a:lstStyle/>
          <a:p>
            <a:endParaRPr lang="en-IE"/>
          </a:p>
        </p:txBody>
      </p:sp>
    </p:spTree>
    <p:extLst>
      <p:ext uri="{BB962C8B-B14F-4D97-AF65-F5344CB8AC3E}">
        <p14:creationId xmlns:p14="http://schemas.microsoft.com/office/powerpoint/2010/main" val="341907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Questions</a:t>
            </a:r>
            <a:endParaRPr lang="en-IE" dirty="0"/>
          </a:p>
        </p:txBody>
      </p:sp>
      <p:sp>
        <p:nvSpPr>
          <p:cNvPr id="3" name="Content Placeholder 2"/>
          <p:cNvSpPr>
            <a:spLocks noGrp="1"/>
          </p:cNvSpPr>
          <p:nvPr>
            <p:ph idx="1"/>
          </p:nvPr>
        </p:nvSpPr>
        <p:spPr/>
        <p:txBody>
          <a:bodyPr/>
          <a:lstStyle/>
          <a:p>
            <a:pPr marL="514350" indent="-514350">
              <a:spcAft>
                <a:spcPts val="800"/>
              </a:spcAft>
              <a:buFont typeface="+mj-lt"/>
              <a:buAutoNum type="arabicPeriod"/>
            </a:pPr>
            <a:r>
              <a:rPr lang="en-IE" sz="2800" dirty="0" smtClean="0">
                <a:effectLst/>
                <a:latin typeface="Calibri" panose="020F0502020204030204" pitchFamily="34" charset="0"/>
                <a:ea typeface="Calibri" panose="020F0502020204030204" pitchFamily="34" charset="0"/>
                <a:cs typeface="Times New Roman" panose="02020603050405020304" pitchFamily="18" charset="0"/>
              </a:rPr>
              <a:t>Are </a:t>
            </a:r>
            <a:r>
              <a:rPr lang="en-IE" sz="2800" dirty="0">
                <a:effectLst/>
                <a:latin typeface="Calibri" panose="020F0502020204030204" pitchFamily="34" charset="0"/>
                <a:ea typeface="Calibri" panose="020F0502020204030204" pitchFamily="34" charset="0"/>
                <a:cs typeface="Times New Roman" panose="02020603050405020304" pitchFamily="18" charset="0"/>
              </a:rPr>
              <a:t>the price elasticities of demand &amp;</a:t>
            </a:r>
            <a:r>
              <a:rPr lang="en-IE" sz="28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IE" sz="2800" dirty="0">
                <a:effectLst/>
                <a:latin typeface="Calibri" panose="020F0502020204030204" pitchFamily="34" charset="0"/>
                <a:ea typeface="Calibri" panose="020F0502020204030204" pitchFamily="34" charset="0"/>
                <a:cs typeface="Times New Roman" panose="02020603050405020304" pitchFamily="18" charset="0"/>
              </a:rPr>
              <a:t>supply for hotel rooms likely to be elastic or inelastic</a:t>
            </a:r>
            <a:r>
              <a:rPr lang="en-IE" sz="2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IE" sz="2400" dirty="0">
              <a:effectLst/>
              <a:latin typeface="Calibri" panose="020F0502020204030204" pitchFamily="34" charset="0"/>
              <a:ea typeface="Calibri" panose="020F0502020204030204" pitchFamily="34" charset="0"/>
              <a:cs typeface="Times New Roman" panose="02020603050405020304" pitchFamily="18" charset="0"/>
            </a:endParaRPr>
          </a:p>
          <a:p>
            <a:pPr lvl="0">
              <a:spcAft>
                <a:spcPts val="0"/>
              </a:spcAft>
              <a:buFont typeface="+mj-lt"/>
              <a:buAutoNum type="arabicPeriod"/>
            </a:pPr>
            <a:r>
              <a:rPr lang="en-IE" sz="2800" dirty="0">
                <a:effectLst/>
                <a:latin typeface="Calibri" panose="020F0502020204030204" pitchFamily="34" charset="0"/>
                <a:ea typeface="Calibri" panose="020F0502020204030204" pitchFamily="34" charset="0"/>
                <a:cs typeface="Times New Roman" panose="02020603050405020304" pitchFamily="18" charset="0"/>
              </a:rPr>
              <a:t>What will be the effect on revenue of an increase in V.A.T</a:t>
            </a:r>
            <a:r>
              <a:rPr lang="en-IE" sz="2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IE" sz="2400" dirty="0">
              <a:effectLst/>
              <a:latin typeface="Calibri" panose="020F0502020204030204" pitchFamily="34" charset="0"/>
              <a:ea typeface="Calibri" panose="020F0502020204030204" pitchFamily="34" charset="0"/>
              <a:cs typeface="Times New Roman" panose="02020603050405020304" pitchFamily="18" charset="0"/>
            </a:endParaRPr>
          </a:p>
          <a:p>
            <a:pPr lvl="0">
              <a:spcAft>
                <a:spcPts val="0"/>
              </a:spcAft>
              <a:buFont typeface="+mj-lt"/>
              <a:buAutoNum type="arabicPeriod"/>
            </a:pPr>
            <a:r>
              <a:rPr lang="en-IE" sz="2800" dirty="0">
                <a:effectLst/>
                <a:latin typeface="Calibri" panose="020F0502020204030204" pitchFamily="34" charset="0"/>
                <a:ea typeface="Calibri" panose="020F0502020204030204" pitchFamily="34" charset="0"/>
                <a:cs typeface="Times New Roman" panose="02020603050405020304" pitchFamily="18" charset="0"/>
              </a:rPr>
              <a:t>What will be the effect on revenue of a Tourism Ireland promotion</a:t>
            </a:r>
            <a:r>
              <a:rPr lang="en-IE" sz="2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IE" sz="2400" dirty="0">
              <a:effectLst/>
              <a:latin typeface="Calibri" panose="020F0502020204030204" pitchFamily="34" charset="0"/>
              <a:ea typeface="Calibri" panose="020F0502020204030204" pitchFamily="34" charset="0"/>
              <a:cs typeface="Times New Roman" panose="02020603050405020304" pitchFamily="18" charset="0"/>
            </a:endParaRPr>
          </a:p>
          <a:p>
            <a:pPr lvl="0">
              <a:spcAft>
                <a:spcPts val="0"/>
              </a:spcAft>
              <a:buFont typeface="+mj-lt"/>
              <a:buAutoNum type="arabicPeriod"/>
            </a:pPr>
            <a:r>
              <a:rPr lang="en-IE" sz="2800" dirty="0">
                <a:effectLst/>
                <a:latin typeface="Calibri" panose="020F0502020204030204" pitchFamily="34" charset="0"/>
                <a:ea typeface="Calibri" panose="020F0502020204030204" pitchFamily="34" charset="0"/>
                <a:cs typeface="Times New Roman" panose="02020603050405020304" pitchFamily="18" charset="0"/>
              </a:rPr>
              <a:t>What would be the effect of a petrol subsidy for foreign visitors</a:t>
            </a:r>
            <a:r>
              <a:rPr lang="en-IE" sz="2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IE" sz="2400" dirty="0">
              <a:effectLst/>
              <a:latin typeface="Calibri" panose="020F0502020204030204" pitchFamily="34" charset="0"/>
              <a:ea typeface="Calibri" panose="020F0502020204030204" pitchFamily="34" charset="0"/>
              <a:cs typeface="Times New Roman" panose="02020603050405020304" pitchFamily="18" charset="0"/>
            </a:endParaRPr>
          </a:p>
          <a:p>
            <a:pPr lvl="0">
              <a:spcAft>
                <a:spcPts val="0"/>
              </a:spcAft>
              <a:buFont typeface="+mj-lt"/>
              <a:buAutoNum type="arabicPeriod"/>
            </a:pPr>
            <a:r>
              <a:rPr lang="en-IE" sz="2800" dirty="0">
                <a:effectLst/>
                <a:latin typeface="Calibri" panose="020F0502020204030204" pitchFamily="34" charset="0"/>
                <a:ea typeface="Calibri" panose="020F0502020204030204" pitchFamily="34" charset="0"/>
                <a:cs typeface="Times New Roman" panose="02020603050405020304" pitchFamily="18" charset="0"/>
              </a:rPr>
              <a:t>What would be the effect of a reduction in P.R.S.I</a:t>
            </a:r>
            <a:r>
              <a:rPr lang="en-IE" sz="2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IE"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108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Are the price elasticities of demand &amp; supply for hotel rooms likely to be elastic or inelastic?</a:t>
            </a:r>
            <a:endParaRPr lang="en-US" sz="3200" dirty="0"/>
          </a:p>
        </p:txBody>
      </p:sp>
      <p:sp>
        <p:nvSpPr>
          <p:cNvPr id="3" name="Content Placeholder 2"/>
          <p:cNvSpPr>
            <a:spLocks noGrp="1"/>
          </p:cNvSpPr>
          <p:nvPr>
            <p:ph idx="1"/>
          </p:nvPr>
        </p:nvSpPr>
        <p:spPr/>
        <p:txBody>
          <a:bodyPr/>
          <a:lstStyle/>
          <a:p>
            <a:r>
              <a:rPr lang="en-US" dirty="0" smtClean="0"/>
              <a:t>Are there many substitutes to a hotel room in Ireland?</a:t>
            </a:r>
          </a:p>
          <a:p>
            <a:pPr lvl="2"/>
            <a:r>
              <a:rPr lang="en-US" dirty="0" smtClean="0"/>
              <a:t>Guest houses, apartment stays, places to stay in other countries, cruises, caravans, campsites, etc.</a:t>
            </a:r>
            <a:endParaRPr lang="en-US" dirty="0"/>
          </a:p>
          <a:p>
            <a:pPr lvl="1"/>
            <a:r>
              <a:rPr lang="en-US" dirty="0" smtClean="0"/>
              <a:t>Demand for hotel rooms in Ireland is likely to be elastic</a:t>
            </a:r>
          </a:p>
          <a:p>
            <a:pPr lvl="1"/>
            <a:endParaRPr lang="en-US" dirty="0" smtClean="0"/>
          </a:p>
          <a:p>
            <a:r>
              <a:rPr lang="en-US" dirty="0" smtClean="0"/>
              <a:t>Can the supply of hotel rooms be increased quickly?</a:t>
            </a:r>
          </a:p>
          <a:p>
            <a:pPr lvl="1"/>
            <a:r>
              <a:rPr lang="en-US" dirty="0" smtClean="0"/>
              <a:t>Supply of hotel rooms is likely to be inelastic</a:t>
            </a:r>
            <a:endParaRPr lang="en-US" dirty="0" smtClean="0"/>
          </a:p>
        </p:txBody>
      </p:sp>
    </p:spTree>
    <p:extLst>
      <p:ext uri="{BB962C8B-B14F-4D97-AF65-F5344CB8AC3E}">
        <p14:creationId xmlns:p14="http://schemas.microsoft.com/office/powerpoint/2010/main" val="757971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normAutofit/>
          </a:bodyPr>
          <a:lstStyle/>
          <a:p>
            <a:pPr eaLnBrk="1" hangingPunct="1">
              <a:defRPr/>
            </a:pPr>
            <a:r>
              <a:rPr lang="en-US" dirty="0" smtClean="0"/>
              <a:t>What determines demand/supply?</a:t>
            </a:r>
            <a:endParaRPr lang="en-US" dirty="0"/>
          </a:p>
        </p:txBody>
      </p:sp>
      <p:sp>
        <p:nvSpPr>
          <p:cNvPr id="28677" name="Rectangle 3"/>
          <p:cNvSpPr>
            <a:spLocks noGrp="1" noChangeArrowheads="1"/>
          </p:cNvSpPr>
          <p:nvPr>
            <p:ph idx="1"/>
          </p:nvPr>
        </p:nvSpPr>
        <p:spPr/>
        <p:txBody>
          <a:bodyPr/>
          <a:lstStyle/>
          <a:p>
            <a:pPr eaLnBrk="1" hangingPunct="1">
              <a:defRPr/>
            </a:pPr>
            <a:r>
              <a:rPr lang="en-US" dirty="0" smtClean="0"/>
              <a:t>The quantity </a:t>
            </a:r>
            <a:r>
              <a:rPr lang="en-US" dirty="0" smtClean="0">
                <a:solidFill>
                  <a:schemeClr val="accent2">
                    <a:lumMod val="60000"/>
                    <a:lumOff val="40000"/>
                  </a:schemeClr>
                </a:solidFill>
              </a:rPr>
              <a:t>demanded</a:t>
            </a:r>
            <a:r>
              <a:rPr lang="en-US" dirty="0" smtClean="0"/>
              <a:t> of a good (Q</a:t>
            </a:r>
            <a:r>
              <a:rPr lang="en-US" baseline="-38000" dirty="0" smtClean="0"/>
              <a:t>A</a:t>
            </a:r>
            <a:r>
              <a:rPr lang="en-US" baseline="30000" dirty="0" smtClean="0"/>
              <a:t>D</a:t>
            </a:r>
            <a:r>
              <a:rPr lang="en-US" dirty="0" smtClean="0"/>
              <a:t>) is determined by;</a:t>
            </a:r>
          </a:p>
          <a:p>
            <a:pPr lvl="1" eaLnBrk="1" hangingPunct="1">
              <a:defRPr/>
            </a:pPr>
            <a:r>
              <a:rPr lang="en-US" dirty="0" smtClean="0"/>
              <a:t>The (own) price of the good (P</a:t>
            </a:r>
            <a:r>
              <a:rPr lang="en-US" baseline="-25000" dirty="0" smtClean="0"/>
              <a:t>A</a:t>
            </a:r>
            <a:r>
              <a:rPr lang="en-US" dirty="0" smtClean="0"/>
              <a:t>) (</a:t>
            </a:r>
            <a:r>
              <a:rPr lang="en-US" dirty="0" smtClean="0">
                <a:solidFill>
                  <a:srgbClr val="FF0000"/>
                </a:solidFill>
              </a:rPr>
              <a:t>Movement</a:t>
            </a:r>
            <a:r>
              <a:rPr lang="en-US" dirty="0" smtClean="0"/>
              <a:t>)</a:t>
            </a:r>
          </a:p>
          <a:p>
            <a:pPr lvl="1" eaLnBrk="1" hangingPunct="1">
              <a:defRPr/>
            </a:pPr>
            <a:r>
              <a:rPr lang="en-US" dirty="0" smtClean="0"/>
              <a:t>The price of other goods (P</a:t>
            </a:r>
            <a:r>
              <a:rPr lang="en-US" baseline="-25000" dirty="0"/>
              <a:t>B</a:t>
            </a:r>
            <a:r>
              <a:rPr lang="en-US" baseline="-25000" dirty="0" smtClean="0"/>
              <a:t>-Z</a:t>
            </a:r>
            <a:r>
              <a:rPr lang="en-US" dirty="0" smtClean="0"/>
              <a:t>) (</a:t>
            </a:r>
            <a:r>
              <a:rPr lang="en-US" dirty="0" smtClean="0">
                <a:solidFill>
                  <a:srgbClr val="FF0000"/>
                </a:solidFill>
              </a:rPr>
              <a:t>Shift</a:t>
            </a:r>
            <a:r>
              <a:rPr lang="en-US" dirty="0" smtClean="0"/>
              <a:t>)</a:t>
            </a:r>
          </a:p>
          <a:p>
            <a:pPr lvl="1" eaLnBrk="1" hangingPunct="1">
              <a:defRPr/>
            </a:pPr>
            <a:r>
              <a:rPr lang="en-US" dirty="0" smtClean="0"/>
              <a:t>Income (Y) (</a:t>
            </a:r>
            <a:r>
              <a:rPr lang="en-US" dirty="0" smtClean="0">
                <a:solidFill>
                  <a:srgbClr val="FF0000"/>
                </a:solidFill>
              </a:rPr>
              <a:t>Shift</a:t>
            </a:r>
            <a:r>
              <a:rPr lang="en-US" dirty="0" smtClean="0"/>
              <a:t>)</a:t>
            </a:r>
          </a:p>
          <a:p>
            <a:pPr lvl="1" eaLnBrk="1" hangingPunct="1">
              <a:defRPr/>
            </a:pPr>
            <a:r>
              <a:rPr lang="en-US" dirty="0" smtClean="0"/>
              <a:t>Tastes (T) (</a:t>
            </a:r>
            <a:r>
              <a:rPr lang="en-US" dirty="0" smtClean="0">
                <a:solidFill>
                  <a:srgbClr val="FF0000"/>
                </a:solidFill>
              </a:rPr>
              <a:t>Shift</a:t>
            </a:r>
            <a:r>
              <a:rPr lang="en-US" dirty="0" smtClean="0"/>
              <a:t>)</a:t>
            </a:r>
          </a:p>
          <a:p>
            <a:pPr lvl="1" eaLnBrk="1" hangingPunct="1">
              <a:defRPr/>
            </a:pPr>
            <a:r>
              <a:rPr lang="en-US" dirty="0" smtClean="0"/>
              <a:t>Expectations (E) (</a:t>
            </a:r>
            <a:r>
              <a:rPr lang="en-US" dirty="0" smtClean="0">
                <a:solidFill>
                  <a:srgbClr val="FF0000"/>
                </a:solidFill>
              </a:rPr>
              <a:t>Shift</a:t>
            </a:r>
            <a:r>
              <a:rPr lang="en-US" dirty="0" smtClean="0"/>
              <a:t>)</a:t>
            </a:r>
          </a:p>
        </p:txBody>
      </p:sp>
      <p:sp>
        <p:nvSpPr>
          <p:cNvPr id="28678" name="FlagCount" hidden="1">
            <a:hlinkClick r:id="rId3" action="ppaction://hlinkfile"/>
          </p:cNvPr>
          <p:cNvSpPr>
            <a:spLocks noChangeArrowheads="1"/>
          </p:cNvSpPr>
          <p:nvPr/>
        </p:nvSpPr>
        <p:spPr bwMode="auto">
          <a:xfrm>
            <a:off x="8858250" y="1047751"/>
            <a:ext cx="285750" cy="238125"/>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defRPr/>
            </a:pPr>
            <a:r>
              <a:rPr lang="en-US" sz="1050" b="1">
                <a:cs typeface="Arial" charset="0"/>
              </a:rPr>
              <a:t>0</a:t>
            </a:r>
          </a:p>
        </p:txBody>
      </p:sp>
      <p:pic>
        <p:nvPicPr>
          <p:cNvPr id="1843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83675" y="1000125"/>
            <a:ext cx="1485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544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Effect transition="in" filter="wipe(left)">
                                      <p:cBhvr>
                                        <p:cTn id="7" dur="500"/>
                                        <p:tgtEl>
                                          <p:spTgt spid="286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7">
                                            <p:txEl>
                                              <p:pRg st="1" end="1"/>
                                            </p:txEl>
                                          </p:spTgt>
                                        </p:tgtEl>
                                        <p:attrNameLst>
                                          <p:attrName>style.visibility</p:attrName>
                                        </p:attrNameLst>
                                      </p:cBhvr>
                                      <p:to>
                                        <p:strVal val="visible"/>
                                      </p:to>
                                    </p:set>
                                    <p:animEffect transition="in" filter="wipe(left)">
                                      <p:cBhvr>
                                        <p:cTn id="12" dur="500"/>
                                        <p:tgtEl>
                                          <p:spTgt spid="286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77">
                                            <p:txEl>
                                              <p:pRg st="2" end="2"/>
                                            </p:txEl>
                                          </p:spTgt>
                                        </p:tgtEl>
                                        <p:attrNameLst>
                                          <p:attrName>style.visibility</p:attrName>
                                        </p:attrNameLst>
                                      </p:cBhvr>
                                      <p:to>
                                        <p:strVal val="visible"/>
                                      </p:to>
                                    </p:set>
                                    <p:animEffect transition="in" filter="wipe(left)">
                                      <p:cBhvr>
                                        <p:cTn id="17" dur="500"/>
                                        <p:tgtEl>
                                          <p:spTgt spid="286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677">
                                            <p:txEl>
                                              <p:pRg st="3" end="3"/>
                                            </p:txEl>
                                          </p:spTgt>
                                        </p:tgtEl>
                                        <p:attrNameLst>
                                          <p:attrName>style.visibility</p:attrName>
                                        </p:attrNameLst>
                                      </p:cBhvr>
                                      <p:to>
                                        <p:strVal val="visible"/>
                                      </p:to>
                                    </p:set>
                                    <p:animEffect transition="in" filter="wipe(left)">
                                      <p:cBhvr>
                                        <p:cTn id="22" dur="500"/>
                                        <p:tgtEl>
                                          <p:spTgt spid="286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77">
                                            <p:txEl>
                                              <p:pRg st="4" end="4"/>
                                            </p:txEl>
                                          </p:spTgt>
                                        </p:tgtEl>
                                        <p:attrNameLst>
                                          <p:attrName>style.visibility</p:attrName>
                                        </p:attrNameLst>
                                      </p:cBhvr>
                                      <p:to>
                                        <p:strVal val="visible"/>
                                      </p:to>
                                    </p:set>
                                    <p:animEffect transition="in" filter="wipe(left)">
                                      <p:cBhvr>
                                        <p:cTn id="27" dur="500"/>
                                        <p:tgtEl>
                                          <p:spTgt spid="286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677">
                                            <p:txEl>
                                              <p:pRg st="5" end="5"/>
                                            </p:txEl>
                                          </p:spTgt>
                                        </p:tgtEl>
                                        <p:attrNameLst>
                                          <p:attrName>style.visibility</p:attrName>
                                        </p:attrNameLst>
                                      </p:cBhvr>
                                      <p:to>
                                        <p:strVal val="visible"/>
                                      </p:to>
                                    </p:set>
                                    <p:animEffect transition="in" filter="wipe(left)">
                                      <p:cBhvr>
                                        <p:cTn id="32" dur="500"/>
                                        <p:tgtEl>
                                          <p:spTgt spid="2867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bldLvl="4"/>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normAutofit/>
          </a:bodyPr>
          <a:lstStyle/>
          <a:p>
            <a:pPr eaLnBrk="1" hangingPunct="1">
              <a:defRPr/>
            </a:pPr>
            <a:r>
              <a:rPr lang="en-US" dirty="0" smtClean="0"/>
              <a:t>What determines demand/supply?</a:t>
            </a:r>
            <a:endParaRPr lang="en-US" dirty="0"/>
          </a:p>
        </p:txBody>
      </p:sp>
      <p:sp>
        <p:nvSpPr>
          <p:cNvPr id="28677" name="Rectangle 3"/>
          <p:cNvSpPr>
            <a:spLocks noGrp="1" noChangeArrowheads="1"/>
          </p:cNvSpPr>
          <p:nvPr>
            <p:ph idx="1"/>
          </p:nvPr>
        </p:nvSpPr>
        <p:spPr/>
        <p:txBody>
          <a:bodyPr/>
          <a:lstStyle/>
          <a:p>
            <a:pPr eaLnBrk="1" hangingPunct="1">
              <a:defRPr/>
            </a:pPr>
            <a:r>
              <a:rPr lang="en-US" dirty="0" smtClean="0"/>
              <a:t>The quantity </a:t>
            </a:r>
            <a:r>
              <a:rPr lang="en-US" dirty="0" smtClean="0">
                <a:solidFill>
                  <a:schemeClr val="accent2">
                    <a:lumMod val="60000"/>
                    <a:lumOff val="40000"/>
                  </a:schemeClr>
                </a:solidFill>
              </a:rPr>
              <a:t>supplied</a:t>
            </a:r>
            <a:r>
              <a:rPr lang="en-US" dirty="0" smtClean="0"/>
              <a:t> of a good (Q</a:t>
            </a:r>
            <a:r>
              <a:rPr lang="en-US" baseline="-38000" dirty="0" smtClean="0"/>
              <a:t>A</a:t>
            </a:r>
            <a:r>
              <a:rPr lang="en-US" baseline="30000" dirty="0" smtClean="0"/>
              <a:t>S</a:t>
            </a:r>
            <a:r>
              <a:rPr lang="en-US" dirty="0" smtClean="0"/>
              <a:t>) is determined by;</a:t>
            </a:r>
          </a:p>
          <a:p>
            <a:pPr lvl="1" eaLnBrk="1" hangingPunct="1">
              <a:defRPr/>
            </a:pPr>
            <a:r>
              <a:rPr lang="en-US" dirty="0" smtClean="0"/>
              <a:t>The (own) price of the good (P</a:t>
            </a:r>
            <a:r>
              <a:rPr lang="en-US" baseline="-25000" dirty="0" smtClean="0"/>
              <a:t>A</a:t>
            </a:r>
            <a:r>
              <a:rPr lang="en-US" dirty="0" smtClean="0"/>
              <a:t>) (</a:t>
            </a:r>
            <a:r>
              <a:rPr lang="en-US" dirty="0" smtClean="0">
                <a:solidFill>
                  <a:srgbClr val="FF0000"/>
                </a:solidFill>
              </a:rPr>
              <a:t>Movement</a:t>
            </a:r>
            <a:r>
              <a:rPr lang="en-US" dirty="0" smtClean="0"/>
              <a:t>)</a:t>
            </a:r>
          </a:p>
          <a:p>
            <a:pPr lvl="1" eaLnBrk="1" hangingPunct="1">
              <a:defRPr/>
            </a:pPr>
            <a:r>
              <a:rPr lang="en-US" dirty="0" smtClean="0"/>
              <a:t>The price of other goods (P</a:t>
            </a:r>
            <a:r>
              <a:rPr lang="en-US" baseline="-25000" dirty="0"/>
              <a:t>B</a:t>
            </a:r>
            <a:r>
              <a:rPr lang="en-US" baseline="-25000" dirty="0" smtClean="0"/>
              <a:t>-Z</a:t>
            </a:r>
            <a:r>
              <a:rPr lang="en-US" dirty="0" smtClean="0"/>
              <a:t>) (</a:t>
            </a:r>
            <a:r>
              <a:rPr lang="en-US" dirty="0" smtClean="0">
                <a:solidFill>
                  <a:srgbClr val="FF0000"/>
                </a:solidFill>
              </a:rPr>
              <a:t>Shift</a:t>
            </a:r>
            <a:r>
              <a:rPr lang="en-US" dirty="0" smtClean="0"/>
              <a:t>)</a:t>
            </a:r>
          </a:p>
          <a:p>
            <a:pPr lvl="1" eaLnBrk="1" hangingPunct="1">
              <a:defRPr/>
            </a:pPr>
            <a:r>
              <a:rPr lang="en-US" dirty="0" smtClean="0"/>
              <a:t>Costs (C) (</a:t>
            </a:r>
            <a:r>
              <a:rPr lang="en-US" dirty="0" smtClean="0">
                <a:solidFill>
                  <a:srgbClr val="FF0000"/>
                </a:solidFill>
              </a:rPr>
              <a:t>Shift</a:t>
            </a:r>
            <a:r>
              <a:rPr lang="en-US" dirty="0" smtClean="0"/>
              <a:t>)</a:t>
            </a:r>
          </a:p>
          <a:p>
            <a:pPr lvl="1" eaLnBrk="1" hangingPunct="1">
              <a:defRPr/>
            </a:pPr>
            <a:r>
              <a:rPr lang="en-US" dirty="0" smtClean="0"/>
              <a:t>Technology (T) (</a:t>
            </a:r>
            <a:r>
              <a:rPr lang="en-US" dirty="0" smtClean="0">
                <a:solidFill>
                  <a:srgbClr val="FF0000"/>
                </a:solidFill>
              </a:rPr>
              <a:t>Shift</a:t>
            </a:r>
            <a:r>
              <a:rPr lang="en-US" dirty="0" smtClean="0"/>
              <a:t>)</a:t>
            </a:r>
          </a:p>
          <a:p>
            <a:pPr lvl="1" eaLnBrk="1" hangingPunct="1">
              <a:defRPr/>
            </a:pPr>
            <a:r>
              <a:rPr lang="en-US" dirty="0" smtClean="0"/>
              <a:t>Expectations (E) (</a:t>
            </a:r>
            <a:r>
              <a:rPr lang="en-US" dirty="0" smtClean="0">
                <a:solidFill>
                  <a:srgbClr val="FF0000"/>
                </a:solidFill>
              </a:rPr>
              <a:t>Shift</a:t>
            </a:r>
            <a:r>
              <a:rPr lang="en-US" dirty="0" smtClean="0"/>
              <a:t>)</a:t>
            </a:r>
          </a:p>
        </p:txBody>
      </p:sp>
      <p:sp>
        <p:nvSpPr>
          <p:cNvPr id="28678" name="FlagCount" hidden="1">
            <a:hlinkClick r:id="rId3" action="ppaction://hlinkfile"/>
          </p:cNvPr>
          <p:cNvSpPr>
            <a:spLocks noChangeArrowheads="1"/>
          </p:cNvSpPr>
          <p:nvPr/>
        </p:nvSpPr>
        <p:spPr bwMode="auto">
          <a:xfrm>
            <a:off x="8858250" y="1047751"/>
            <a:ext cx="285750" cy="238125"/>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defRPr/>
            </a:pPr>
            <a:r>
              <a:rPr lang="en-US" sz="1050" b="1">
                <a:cs typeface="Arial" charset="0"/>
              </a:rPr>
              <a:t>0</a:t>
            </a:r>
          </a:p>
        </p:txBody>
      </p:sp>
      <p:pic>
        <p:nvPicPr>
          <p:cNvPr id="1843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83675" y="1000125"/>
            <a:ext cx="1485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4462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Effect transition="in" filter="wipe(left)">
                                      <p:cBhvr>
                                        <p:cTn id="7" dur="500"/>
                                        <p:tgtEl>
                                          <p:spTgt spid="286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7">
                                            <p:txEl>
                                              <p:pRg st="1" end="1"/>
                                            </p:txEl>
                                          </p:spTgt>
                                        </p:tgtEl>
                                        <p:attrNameLst>
                                          <p:attrName>style.visibility</p:attrName>
                                        </p:attrNameLst>
                                      </p:cBhvr>
                                      <p:to>
                                        <p:strVal val="visible"/>
                                      </p:to>
                                    </p:set>
                                    <p:animEffect transition="in" filter="wipe(left)">
                                      <p:cBhvr>
                                        <p:cTn id="12" dur="500"/>
                                        <p:tgtEl>
                                          <p:spTgt spid="286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77">
                                            <p:txEl>
                                              <p:pRg st="2" end="2"/>
                                            </p:txEl>
                                          </p:spTgt>
                                        </p:tgtEl>
                                        <p:attrNameLst>
                                          <p:attrName>style.visibility</p:attrName>
                                        </p:attrNameLst>
                                      </p:cBhvr>
                                      <p:to>
                                        <p:strVal val="visible"/>
                                      </p:to>
                                    </p:set>
                                    <p:animEffect transition="in" filter="wipe(left)">
                                      <p:cBhvr>
                                        <p:cTn id="17" dur="500"/>
                                        <p:tgtEl>
                                          <p:spTgt spid="286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677">
                                            <p:txEl>
                                              <p:pRg st="3" end="3"/>
                                            </p:txEl>
                                          </p:spTgt>
                                        </p:tgtEl>
                                        <p:attrNameLst>
                                          <p:attrName>style.visibility</p:attrName>
                                        </p:attrNameLst>
                                      </p:cBhvr>
                                      <p:to>
                                        <p:strVal val="visible"/>
                                      </p:to>
                                    </p:set>
                                    <p:animEffect transition="in" filter="wipe(left)">
                                      <p:cBhvr>
                                        <p:cTn id="22" dur="500"/>
                                        <p:tgtEl>
                                          <p:spTgt spid="286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77">
                                            <p:txEl>
                                              <p:pRg st="4" end="4"/>
                                            </p:txEl>
                                          </p:spTgt>
                                        </p:tgtEl>
                                        <p:attrNameLst>
                                          <p:attrName>style.visibility</p:attrName>
                                        </p:attrNameLst>
                                      </p:cBhvr>
                                      <p:to>
                                        <p:strVal val="visible"/>
                                      </p:to>
                                    </p:set>
                                    <p:animEffect transition="in" filter="wipe(left)">
                                      <p:cBhvr>
                                        <p:cTn id="27" dur="500"/>
                                        <p:tgtEl>
                                          <p:spTgt spid="286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677">
                                            <p:txEl>
                                              <p:pRg st="5" end="5"/>
                                            </p:txEl>
                                          </p:spTgt>
                                        </p:tgtEl>
                                        <p:attrNameLst>
                                          <p:attrName>style.visibility</p:attrName>
                                        </p:attrNameLst>
                                      </p:cBhvr>
                                      <p:to>
                                        <p:strVal val="visible"/>
                                      </p:to>
                                    </p:set>
                                    <p:animEffect transition="in" filter="wipe(left)">
                                      <p:cBhvr>
                                        <p:cTn id="32" dur="500"/>
                                        <p:tgtEl>
                                          <p:spTgt spid="2867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bldLvl="4"/>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Demand/Supply Model: </a:t>
            </a:r>
            <a:r>
              <a:rPr lang="en-US" dirty="0" smtClean="0">
                <a:solidFill>
                  <a:schemeClr val="bg2">
                    <a:lumMod val="60000"/>
                    <a:lumOff val="40000"/>
                  </a:schemeClr>
                </a:solidFill>
              </a:rPr>
              <a:t>Procedure</a:t>
            </a:r>
            <a:endParaRPr lang="en-IE" dirty="0">
              <a:solidFill>
                <a:schemeClr val="bg2">
                  <a:lumMod val="60000"/>
                  <a:lumOff val="40000"/>
                </a:schemeClr>
              </a:solidFill>
            </a:endParaRPr>
          </a:p>
        </p:txBody>
      </p:sp>
      <p:sp>
        <p:nvSpPr>
          <p:cNvPr id="3" name="Content Placeholder 2"/>
          <p:cNvSpPr>
            <a:spLocks noGrp="1"/>
          </p:cNvSpPr>
          <p:nvPr>
            <p:ph idx="1"/>
          </p:nvPr>
        </p:nvSpPr>
        <p:spPr/>
        <p:txBody>
          <a:bodyPr/>
          <a:lstStyle/>
          <a:p>
            <a:r>
              <a:rPr lang="en-US" dirty="0" smtClean="0"/>
              <a:t>Does the change involve Supply or Demand (or both)</a:t>
            </a:r>
          </a:p>
          <a:p>
            <a:r>
              <a:rPr lang="en-US" dirty="0" smtClean="0"/>
              <a:t>Which of the variables does it affect?</a:t>
            </a:r>
          </a:p>
          <a:p>
            <a:r>
              <a:rPr lang="en-US" dirty="0" smtClean="0"/>
              <a:t>If it affects (own) price then it is a </a:t>
            </a:r>
            <a:r>
              <a:rPr lang="en-US" dirty="0" smtClean="0">
                <a:solidFill>
                  <a:schemeClr val="accent2">
                    <a:lumMod val="60000"/>
                    <a:lumOff val="40000"/>
                  </a:schemeClr>
                </a:solidFill>
              </a:rPr>
              <a:t>movement</a:t>
            </a:r>
            <a:r>
              <a:rPr lang="en-US" dirty="0" smtClean="0"/>
              <a:t> along the curve)</a:t>
            </a:r>
          </a:p>
          <a:p>
            <a:r>
              <a:rPr lang="en-US" dirty="0" smtClean="0"/>
              <a:t>If it affects any other variable then it is a </a:t>
            </a:r>
            <a:r>
              <a:rPr lang="en-US" dirty="0" smtClean="0">
                <a:solidFill>
                  <a:schemeClr val="accent2">
                    <a:lumMod val="60000"/>
                    <a:lumOff val="40000"/>
                  </a:schemeClr>
                </a:solidFill>
              </a:rPr>
              <a:t>shift</a:t>
            </a:r>
            <a:r>
              <a:rPr lang="en-US" dirty="0" smtClean="0"/>
              <a:t> in the curve</a:t>
            </a:r>
          </a:p>
          <a:p>
            <a:r>
              <a:rPr lang="en-US" dirty="0" smtClean="0"/>
              <a:t>Finally, does the curve shift in or out</a:t>
            </a:r>
          </a:p>
          <a:p>
            <a:endParaRPr lang="en-IE" dirty="0"/>
          </a:p>
        </p:txBody>
      </p:sp>
    </p:spTree>
    <p:extLst>
      <p:ext uri="{BB962C8B-B14F-4D97-AF65-F5344CB8AC3E}">
        <p14:creationId xmlns:p14="http://schemas.microsoft.com/office/powerpoint/2010/main" val="1178397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 name="Line 36"/>
          <p:cNvSpPr>
            <a:spLocks noChangeShapeType="1"/>
          </p:cNvSpPr>
          <p:nvPr/>
        </p:nvSpPr>
        <p:spPr bwMode="auto">
          <a:xfrm flipH="1" flipV="1">
            <a:off x="5874132" y="4312981"/>
            <a:ext cx="772944" cy="17221"/>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210988" name="Text Box 44"/>
          <p:cNvSpPr txBox="1">
            <a:spLocks noChangeArrowheads="1"/>
          </p:cNvSpPr>
          <p:nvPr/>
        </p:nvSpPr>
        <p:spPr bwMode="auto">
          <a:xfrm>
            <a:off x="2995614" y="2493964"/>
            <a:ext cx="2466975" cy="3227615"/>
          </a:xfrm>
          <a:prstGeom prst="rect">
            <a:avLst/>
          </a:prstGeom>
          <a:noFill/>
          <a:ln w="9525">
            <a:noFill/>
            <a:miter lim="800000"/>
            <a:headEnd/>
            <a:tailEnd/>
          </a:ln>
        </p:spPr>
        <p:txBody>
          <a:bodyPr>
            <a:spAutoFit/>
          </a:bodyPr>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1:  </a:t>
            </a: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Does this effect supply or demand? Answer: </a:t>
            </a:r>
            <a:r>
              <a:rPr lang="en-US" sz="1875" b="1" i="1" dirty="0" smtClean="0">
                <a:latin typeface="Arial"/>
                <a:cs typeface="Arial"/>
              </a:rPr>
              <a:t>Supply</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Which variable does it affect? Answer: </a:t>
            </a:r>
            <a:r>
              <a:rPr lang="en-US" sz="1875" b="1" i="1" dirty="0" smtClean="0">
                <a:latin typeface="Arial"/>
                <a:cs typeface="Arial"/>
              </a:rPr>
              <a:t>Costs (C)</a:t>
            </a:r>
            <a:r>
              <a:rPr lang="en-US" sz="1875" dirty="0" smtClean="0">
                <a:latin typeface="Arial"/>
                <a:cs typeface="Arial"/>
              </a:rPr>
              <a:t> </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Is it a shift or movement? Answer</a:t>
            </a:r>
            <a:r>
              <a:rPr lang="en-US" sz="1875" dirty="0">
                <a:latin typeface="Arial"/>
                <a:cs typeface="Arial"/>
              </a:rPr>
              <a:t>: </a:t>
            </a:r>
            <a:r>
              <a:rPr lang="en-US" sz="1875" b="1" i="1" dirty="0" smtClean="0">
                <a:latin typeface="Arial"/>
                <a:cs typeface="Arial"/>
              </a:rPr>
              <a:t>Shift</a:t>
            </a:r>
            <a:endParaRPr lang="en-US" sz="1875" dirty="0">
              <a:latin typeface="Arial"/>
              <a:cs typeface="Arial"/>
            </a:endParaRPr>
          </a:p>
        </p:txBody>
      </p:sp>
      <p:sp>
        <p:nvSpPr>
          <p:cNvPr id="210991" name="Rectangle 47"/>
          <p:cNvSpPr>
            <a:spLocks noChangeArrowheads="1"/>
          </p:cNvSpPr>
          <p:nvPr/>
        </p:nvSpPr>
        <p:spPr bwMode="auto">
          <a:xfrm>
            <a:off x="9227082" y="2321720"/>
            <a:ext cx="2525713" cy="33998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210989" name="Text Box 45"/>
          <p:cNvSpPr txBox="1">
            <a:spLocks noChangeArrowheads="1"/>
          </p:cNvSpPr>
          <p:nvPr/>
        </p:nvSpPr>
        <p:spPr bwMode="auto">
          <a:xfrm>
            <a:off x="9453959" y="2378870"/>
            <a:ext cx="2400300" cy="3213038"/>
          </a:xfrm>
          <a:prstGeom prst="rect">
            <a:avLst/>
          </a:prstGeom>
          <a:noFill/>
          <a:ln w="9525">
            <a:noFill/>
            <a:miter lim="800000"/>
            <a:headEnd/>
            <a:tailEnd/>
          </a:ln>
        </p:spPr>
        <p:txBody>
          <a:bodyPr tIns="102870"/>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2:  </a:t>
            </a:r>
          </a:p>
          <a:p>
            <a:pPr>
              <a:lnSpc>
                <a:spcPct val="105000"/>
              </a:lnSpc>
              <a:spcBef>
                <a:spcPct val="20000"/>
              </a:spcBef>
              <a:buClr>
                <a:srgbClr val="00B85C"/>
              </a:buClr>
              <a:buSzPct val="120000"/>
              <a:buFont typeface="Wingdings" pitchFamily="2" charset="2"/>
              <a:buNone/>
              <a:defRPr/>
            </a:pPr>
            <a:r>
              <a:rPr lang="en-US" sz="1875" dirty="0" smtClean="0">
                <a:latin typeface="Arial"/>
                <a:cs typeface="Arial"/>
              </a:rPr>
              <a:t>Does the supply curve shift left/right? Answer: </a:t>
            </a:r>
            <a:r>
              <a:rPr lang="en-US" sz="1875" b="1" i="1" dirty="0" smtClean="0">
                <a:latin typeface="Arial"/>
                <a:cs typeface="Arial"/>
              </a:rPr>
              <a:t>Supply curve</a:t>
            </a:r>
            <a:r>
              <a:rPr lang="en-US" sz="1875" dirty="0" smtClean="0">
                <a:latin typeface="Arial"/>
                <a:cs typeface="Arial"/>
              </a:rPr>
              <a:t> </a:t>
            </a:r>
            <a:r>
              <a:rPr lang="en-US" sz="1875" dirty="0">
                <a:latin typeface="Arial"/>
                <a:cs typeface="Arial"/>
              </a:rPr>
              <a:t>shifts </a:t>
            </a:r>
            <a:r>
              <a:rPr lang="en-US" sz="1875" u="sng" dirty="0" smtClean="0">
                <a:latin typeface="Arial"/>
                <a:cs typeface="Arial"/>
              </a:rPr>
              <a:t>left</a:t>
            </a:r>
            <a:r>
              <a:rPr lang="en-US" sz="1875" dirty="0">
                <a:latin typeface="Arial"/>
                <a:cs typeface="Arial"/>
              </a:rPr>
              <a:t/>
            </a:r>
            <a:br>
              <a:rPr lang="en-US" sz="1875" dirty="0">
                <a:latin typeface="Arial"/>
                <a:cs typeface="Arial"/>
              </a:rPr>
            </a:br>
            <a:r>
              <a:rPr lang="en-US" sz="1875" dirty="0" smtClean="0">
                <a:latin typeface="Arial"/>
                <a:cs typeface="Arial"/>
              </a:rPr>
              <a:t>(Because the event increases </a:t>
            </a:r>
            <a:r>
              <a:rPr lang="en-US" sz="1875" dirty="0">
                <a:latin typeface="Arial"/>
                <a:cs typeface="Arial"/>
              </a:rPr>
              <a:t>cost, </a:t>
            </a:r>
            <a:br>
              <a:rPr lang="en-US" sz="1875" dirty="0">
                <a:latin typeface="Arial"/>
                <a:cs typeface="Arial"/>
              </a:rPr>
            </a:br>
            <a:r>
              <a:rPr lang="en-US" sz="1875" dirty="0" smtClean="0">
                <a:latin typeface="Arial"/>
                <a:cs typeface="Arial"/>
              </a:rPr>
              <a:t>making </a:t>
            </a:r>
            <a:r>
              <a:rPr lang="en-US" sz="1875" dirty="0">
                <a:latin typeface="Arial"/>
                <a:cs typeface="Arial"/>
              </a:rPr>
              <a:t>production more profitable at any given price. </a:t>
            </a:r>
          </a:p>
        </p:txBody>
      </p:sp>
      <p:sp>
        <p:nvSpPr>
          <p:cNvPr id="210992" name="Rectangle 48"/>
          <p:cNvSpPr>
            <a:spLocks noChangeArrowheads="1"/>
          </p:cNvSpPr>
          <p:nvPr/>
        </p:nvSpPr>
        <p:spPr bwMode="auto">
          <a:xfrm>
            <a:off x="438732" y="2927042"/>
            <a:ext cx="2339975" cy="1563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grpSp>
        <p:nvGrpSpPr>
          <p:cNvPr id="86023" name="Group 4"/>
          <p:cNvGrpSpPr>
            <a:grpSpLocks/>
          </p:cNvGrpSpPr>
          <p:nvPr/>
        </p:nvGrpSpPr>
        <p:grpSpPr bwMode="auto">
          <a:xfrm>
            <a:off x="5737226" y="1741489"/>
            <a:ext cx="3317875" cy="3106737"/>
            <a:chOff x="2579" y="785"/>
            <a:chExt cx="2786" cy="2441"/>
          </a:xfrm>
        </p:grpSpPr>
        <p:grpSp>
          <p:nvGrpSpPr>
            <p:cNvPr id="86049" name="Group 5"/>
            <p:cNvGrpSpPr>
              <a:grpSpLocks/>
            </p:cNvGrpSpPr>
            <p:nvPr/>
          </p:nvGrpSpPr>
          <p:grpSpPr bwMode="auto">
            <a:xfrm>
              <a:off x="2697" y="1037"/>
              <a:ext cx="2409" cy="2049"/>
              <a:chOff x="1098" y="1361"/>
              <a:chExt cx="2116" cy="2027"/>
            </a:xfrm>
          </p:grpSpPr>
          <p:sp>
            <p:nvSpPr>
              <p:cNvPr id="86052" name="Line 6"/>
              <p:cNvSpPr>
                <a:spLocks noChangeShapeType="1"/>
              </p:cNvSpPr>
              <p:nvPr/>
            </p:nvSpPr>
            <p:spPr bwMode="auto">
              <a:xfrm>
                <a:off x="1102" y="1361"/>
                <a:ext cx="0" cy="2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53" name="Line 7"/>
              <p:cNvSpPr>
                <a:spLocks noChangeShapeType="1"/>
              </p:cNvSpPr>
              <p:nvPr/>
            </p:nvSpPr>
            <p:spPr bwMode="auto">
              <a:xfrm>
                <a:off x="1098" y="3388"/>
                <a:ext cx="21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86050" name="Text Box 8"/>
            <p:cNvSpPr txBox="1">
              <a:spLocks noChangeArrowheads="1"/>
            </p:cNvSpPr>
            <p:nvPr/>
          </p:nvSpPr>
          <p:spPr bwMode="auto">
            <a:xfrm>
              <a:off x="2579" y="785"/>
              <a:ext cx="26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P</a:t>
              </a:r>
            </a:p>
          </p:txBody>
        </p:sp>
        <p:sp>
          <p:nvSpPr>
            <p:cNvPr id="86051" name="Text Box 9"/>
            <p:cNvSpPr txBox="1">
              <a:spLocks noChangeArrowheads="1"/>
            </p:cNvSpPr>
            <p:nvPr/>
          </p:nvSpPr>
          <p:spPr bwMode="auto">
            <a:xfrm>
              <a:off x="5075" y="2936"/>
              <a:ext cx="2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Q</a:t>
              </a:r>
            </a:p>
          </p:txBody>
        </p:sp>
      </p:grpSp>
      <p:grpSp>
        <p:nvGrpSpPr>
          <p:cNvPr id="86024" name="Group 10"/>
          <p:cNvGrpSpPr>
            <a:grpSpLocks/>
          </p:cNvGrpSpPr>
          <p:nvPr/>
        </p:nvGrpSpPr>
        <p:grpSpPr bwMode="auto">
          <a:xfrm>
            <a:off x="5894462" y="3111629"/>
            <a:ext cx="2505200" cy="1365873"/>
            <a:chOff x="2710" y="1893"/>
            <a:chExt cx="2105" cy="1147"/>
          </a:xfrm>
        </p:grpSpPr>
        <p:sp>
          <p:nvSpPr>
            <p:cNvPr id="86047" name="Line 11"/>
            <p:cNvSpPr>
              <a:spLocks noChangeShapeType="1"/>
            </p:cNvSpPr>
            <p:nvPr/>
          </p:nvSpPr>
          <p:spPr bwMode="auto">
            <a:xfrm>
              <a:off x="2710" y="1893"/>
              <a:ext cx="1898" cy="538"/>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8" name="Text Box 12"/>
            <p:cNvSpPr txBox="1">
              <a:spLocks noChangeArrowheads="1"/>
            </p:cNvSpPr>
            <p:nvPr/>
          </p:nvSpPr>
          <p:spPr bwMode="auto">
            <a:xfrm>
              <a:off x="4360" y="2730"/>
              <a:ext cx="45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dirty="0">
                  <a:latin typeface="Arial" panose="020B0604020202020204" pitchFamily="34" charset="0"/>
                  <a:cs typeface="Arial" panose="020B0604020202020204" pitchFamily="34" charset="0"/>
                </a:rPr>
                <a:t>D</a:t>
              </a:r>
              <a:r>
                <a:rPr lang="en-US" altLang="en-US" baseline="-25000" dirty="0">
                  <a:latin typeface="Arial" panose="020B0604020202020204" pitchFamily="34" charset="0"/>
                  <a:cs typeface="Arial" panose="020B0604020202020204" pitchFamily="34" charset="0"/>
                </a:rPr>
                <a:t>1</a:t>
              </a:r>
            </a:p>
          </p:txBody>
        </p:sp>
      </p:grpSp>
      <p:grpSp>
        <p:nvGrpSpPr>
          <p:cNvPr id="86025" name="Group 13"/>
          <p:cNvGrpSpPr>
            <a:grpSpLocks/>
          </p:cNvGrpSpPr>
          <p:nvPr/>
        </p:nvGrpSpPr>
        <p:grpSpPr bwMode="auto">
          <a:xfrm>
            <a:off x="6415660" y="1986754"/>
            <a:ext cx="1999347" cy="2680669"/>
            <a:chOff x="2914" y="1024"/>
            <a:chExt cx="1371" cy="1814"/>
          </a:xfrm>
        </p:grpSpPr>
        <p:sp>
          <p:nvSpPr>
            <p:cNvPr id="86045" name="Line 14"/>
            <p:cNvSpPr>
              <a:spLocks noChangeShapeType="1"/>
            </p:cNvSpPr>
            <p:nvPr/>
          </p:nvSpPr>
          <p:spPr bwMode="auto">
            <a:xfrm flipV="1">
              <a:off x="2914" y="1309"/>
              <a:ext cx="1139" cy="1529"/>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6" name="Text Box 15"/>
            <p:cNvSpPr txBox="1">
              <a:spLocks noChangeArrowheads="1"/>
            </p:cNvSpPr>
            <p:nvPr/>
          </p:nvSpPr>
          <p:spPr bwMode="auto">
            <a:xfrm>
              <a:off x="3920" y="1024"/>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a:latin typeface="Arial" panose="020B0604020202020204" pitchFamily="34" charset="0"/>
                  <a:cs typeface="Arial" panose="020B0604020202020204" pitchFamily="34" charset="0"/>
                </a:rPr>
                <a:t>S</a:t>
              </a:r>
              <a:r>
                <a:rPr lang="en-US" altLang="en-US" baseline="-25000">
                  <a:latin typeface="Arial" panose="020B0604020202020204" pitchFamily="34" charset="0"/>
                  <a:cs typeface="Arial" panose="020B0604020202020204" pitchFamily="34" charset="0"/>
                </a:rPr>
                <a:t>1</a:t>
              </a:r>
            </a:p>
          </p:txBody>
        </p:sp>
      </p:grpSp>
      <p:grpSp>
        <p:nvGrpSpPr>
          <p:cNvPr id="86026" name="Group 16"/>
          <p:cNvGrpSpPr>
            <a:grpSpLocks/>
          </p:cNvGrpSpPr>
          <p:nvPr/>
        </p:nvGrpSpPr>
        <p:grpSpPr bwMode="auto">
          <a:xfrm>
            <a:off x="5404606" y="3382850"/>
            <a:ext cx="2110872" cy="1650581"/>
            <a:chOff x="2104" y="1973"/>
            <a:chExt cx="1772" cy="1386"/>
          </a:xfrm>
        </p:grpSpPr>
        <p:sp>
          <p:nvSpPr>
            <p:cNvPr id="86043" name="Line 20"/>
            <p:cNvSpPr>
              <a:spLocks noChangeShapeType="1"/>
            </p:cNvSpPr>
            <p:nvPr/>
          </p:nvSpPr>
          <p:spPr bwMode="auto">
            <a:xfrm>
              <a:off x="3711" y="2090"/>
              <a:ext cx="6" cy="954"/>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2" name="Line 19"/>
            <p:cNvSpPr>
              <a:spLocks noChangeShapeType="1"/>
            </p:cNvSpPr>
            <p:nvPr/>
          </p:nvSpPr>
          <p:spPr bwMode="auto">
            <a:xfrm>
              <a:off x="2515" y="2090"/>
              <a:ext cx="1202" cy="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0" name="Text Box 17"/>
            <p:cNvSpPr txBox="1">
              <a:spLocks noChangeArrowheads="1"/>
            </p:cNvSpPr>
            <p:nvPr/>
          </p:nvSpPr>
          <p:spPr bwMode="auto">
            <a:xfrm>
              <a:off x="2104" y="1973"/>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P</a:t>
              </a:r>
              <a:r>
                <a:rPr lang="en-US" altLang="en-US" b="1" baseline="-25000" dirty="0">
                  <a:latin typeface="Arial" panose="020B0604020202020204" pitchFamily="34" charset="0"/>
                  <a:cs typeface="Arial" panose="020B0604020202020204" pitchFamily="34" charset="0"/>
                </a:rPr>
                <a:t>1</a:t>
              </a:r>
            </a:p>
          </p:txBody>
        </p:sp>
        <p:sp>
          <p:nvSpPr>
            <p:cNvPr id="86041" name="Oval 18"/>
            <p:cNvSpPr>
              <a:spLocks noChangeArrowheads="1"/>
            </p:cNvSpPr>
            <p:nvPr/>
          </p:nvSpPr>
          <p:spPr bwMode="auto">
            <a:xfrm>
              <a:off x="3689" y="2051"/>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44" name="Text Box 21"/>
            <p:cNvSpPr txBox="1">
              <a:spLocks noChangeArrowheads="1"/>
            </p:cNvSpPr>
            <p:nvPr/>
          </p:nvSpPr>
          <p:spPr bwMode="auto">
            <a:xfrm>
              <a:off x="3568" y="3126"/>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1</a:t>
              </a:r>
            </a:p>
          </p:txBody>
        </p:sp>
      </p:grpSp>
      <p:grpSp>
        <p:nvGrpSpPr>
          <p:cNvPr id="7" name="Group 28"/>
          <p:cNvGrpSpPr>
            <a:grpSpLocks/>
          </p:cNvGrpSpPr>
          <p:nvPr/>
        </p:nvGrpSpPr>
        <p:grpSpPr bwMode="auto">
          <a:xfrm>
            <a:off x="5915349" y="1748928"/>
            <a:ext cx="1977519" cy="2527697"/>
            <a:chOff x="3078" y="1029"/>
            <a:chExt cx="1660" cy="2123"/>
          </a:xfrm>
        </p:grpSpPr>
        <p:sp>
          <p:nvSpPr>
            <p:cNvPr id="86038" name="Line 29"/>
            <p:cNvSpPr>
              <a:spLocks noChangeShapeType="1"/>
            </p:cNvSpPr>
            <p:nvPr/>
          </p:nvSpPr>
          <p:spPr bwMode="auto">
            <a:xfrm flipV="1">
              <a:off x="3078" y="1283"/>
              <a:ext cx="1391" cy="186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39" name="Text Box 30"/>
            <p:cNvSpPr txBox="1">
              <a:spLocks noChangeArrowheads="1"/>
            </p:cNvSpPr>
            <p:nvPr/>
          </p:nvSpPr>
          <p:spPr bwMode="auto">
            <a:xfrm>
              <a:off x="4373" y="1029"/>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a:latin typeface="Arial" panose="020B0604020202020204" pitchFamily="34" charset="0"/>
                  <a:cs typeface="Arial" panose="020B0604020202020204" pitchFamily="34" charset="0"/>
                </a:rPr>
                <a:t>S</a:t>
              </a:r>
              <a:r>
                <a:rPr lang="en-US" altLang="en-US" baseline="-25000">
                  <a:latin typeface="Arial" panose="020B0604020202020204" pitchFamily="34" charset="0"/>
                  <a:cs typeface="Arial" panose="020B0604020202020204" pitchFamily="34" charset="0"/>
                </a:rPr>
                <a:t>2</a:t>
              </a:r>
            </a:p>
          </p:txBody>
        </p:sp>
      </p:grpSp>
      <p:sp>
        <p:nvSpPr>
          <p:cNvPr id="210979" name="Line 35"/>
          <p:cNvSpPr>
            <a:spLocks noChangeShapeType="1"/>
          </p:cNvSpPr>
          <p:nvPr/>
        </p:nvSpPr>
        <p:spPr bwMode="auto">
          <a:xfrm flipH="1" flipV="1">
            <a:off x="7358500" y="2443112"/>
            <a:ext cx="619952" cy="19927"/>
          </a:xfrm>
          <a:prstGeom prst="line">
            <a:avLst/>
          </a:prstGeom>
          <a:noFill/>
          <a:ln w="57150">
            <a:solidFill>
              <a:srgbClr val="A50021"/>
            </a:solidFill>
            <a:round/>
            <a:headEnd/>
            <a:tailEnd type="triangle" w="lg" len="med"/>
          </a:ln>
          <a:extLst>
            <a:ext uri="{909E8E84-426E-40DD-AFC4-6F175D3DCCD1}">
              <a14:hiddenFill xmlns:a14="http://schemas.microsoft.com/office/drawing/2010/main">
                <a:noFill/>
              </a14:hiddenFill>
            </a:ext>
          </a:extLst>
        </p:spPr>
        <p:txBody>
          <a:bodyPr/>
          <a:lstStyle/>
          <a:p>
            <a:endParaRPr lang="en-IE"/>
          </a:p>
        </p:txBody>
      </p:sp>
      <p:grpSp>
        <p:nvGrpSpPr>
          <p:cNvPr id="8" name="Group 49"/>
          <p:cNvGrpSpPr>
            <a:grpSpLocks/>
          </p:cNvGrpSpPr>
          <p:nvPr/>
        </p:nvGrpSpPr>
        <p:grpSpPr bwMode="auto">
          <a:xfrm>
            <a:off x="5402608" y="3121930"/>
            <a:ext cx="1440963" cy="1908571"/>
            <a:chOff x="2741" y="2278"/>
            <a:chExt cx="1210" cy="1603"/>
          </a:xfrm>
        </p:grpSpPr>
        <p:sp>
          <p:nvSpPr>
            <p:cNvPr id="86033" name="Line 36"/>
            <p:cNvSpPr>
              <a:spLocks noChangeShapeType="1"/>
            </p:cNvSpPr>
            <p:nvPr/>
          </p:nvSpPr>
          <p:spPr bwMode="auto">
            <a:xfrm flipH="1">
              <a:off x="3154" y="2417"/>
              <a:ext cx="63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4" name="Line 37"/>
            <p:cNvSpPr>
              <a:spLocks noChangeShapeType="1"/>
            </p:cNvSpPr>
            <p:nvPr/>
          </p:nvSpPr>
          <p:spPr bwMode="auto">
            <a:xfrm flipH="1">
              <a:off x="3786" y="2417"/>
              <a:ext cx="3" cy="1171"/>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5" name="Text Box 38"/>
            <p:cNvSpPr txBox="1">
              <a:spLocks noChangeArrowheads="1"/>
            </p:cNvSpPr>
            <p:nvPr/>
          </p:nvSpPr>
          <p:spPr bwMode="auto">
            <a:xfrm>
              <a:off x="2741" y="2278"/>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P</a:t>
              </a:r>
              <a:r>
                <a:rPr lang="en-US" altLang="en-US" b="1" baseline="-25000" dirty="0">
                  <a:latin typeface="Arial" panose="020B0604020202020204" pitchFamily="34" charset="0"/>
                  <a:cs typeface="Arial" panose="020B0604020202020204" pitchFamily="34" charset="0"/>
                </a:rPr>
                <a:t>2</a:t>
              </a:r>
            </a:p>
          </p:txBody>
        </p:sp>
        <p:sp>
          <p:nvSpPr>
            <p:cNvPr id="86036" name="Oval 39"/>
            <p:cNvSpPr>
              <a:spLocks noChangeArrowheads="1"/>
            </p:cNvSpPr>
            <p:nvPr/>
          </p:nvSpPr>
          <p:spPr bwMode="auto">
            <a:xfrm>
              <a:off x="3742" y="2372"/>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37" name="Text Box 40"/>
            <p:cNvSpPr txBox="1">
              <a:spLocks noChangeArrowheads="1"/>
            </p:cNvSpPr>
            <p:nvPr/>
          </p:nvSpPr>
          <p:spPr bwMode="auto">
            <a:xfrm>
              <a:off x="3643" y="3648"/>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2</a:t>
              </a:r>
            </a:p>
          </p:txBody>
        </p:sp>
        <p:sp>
          <p:nvSpPr>
            <p:cNvPr id="40" name="Oval 39"/>
            <p:cNvSpPr>
              <a:spLocks noChangeArrowheads="1"/>
            </p:cNvSpPr>
            <p:nvPr/>
          </p:nvSpPr>
          <p:spPr bwMode="auto">
            <a:xfrm>
              <a:off x="3744" y="2372"/>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grpSp>
      <p:sp>
        <p:nvSpPr>
          <p:cNvPr id="210987" name="Rectangle 43"/>
          <p:cNvSpPr>
            <a:spLocks noGrp="1" noChangeArrowheads="1"/>
          </p:cNvSpPr>
          <p:nvPr>
            <p:ph type="body" idx="4294967295"/>
          </p:nvPr>
        </p:nvSpPr>
        <p:spPr>
          <a:xfrm>
            <a:off x="2992438" y="1516063"/>
            <a:ext cx="2735262" cy="920750"/>
          </a:xfrm>
        </p:spPr>
        <p:txBody>
          <a:bodyPr/>
          <a:lstStyle/>
          <a:p>
            <a:pPr marL="0" indent="0" eaLnBrk="1" hangingPunct="1">
              <a:buNone/>
              <a:defRPr/>
            </a:pPr>
            <a:r>
              <a:rPr lang="en-US" sz="1800" b="1" dirty="0"/>
              <a:t>EVENT:</a:t>
            </a:r>
            <a:r>
              <a:rPr lang="en-US" sz="1800" dirty="0"/>
              <a:t> </a:t>
            </a:r>
            <a:r>
              <a:rPr lang="en-US" sz="1800" dirty="0" smtClean="0"/>
              <a:t>The government introduces a tax on </a:t>
            </a:r>
            <a:r>
              <a:rPr lang="en-US" sz="1800" dirty="0" smtClean="0"/>
              <a:t>hotel rooms</a:t>
            </a:r>
            <a:endParaRPr lang="en-US" sz="1800" dirty="0"/>
          </a:p>
        </p:txBody>
      </p:sp>
      <p:sp>
        <p:nvSpPr>
          <p:cNvPr id="210990" name="Text Box 46"/>
          <p:cNvSpPr txBox="1">
            <a:spLocks noChangeArrowheads="1"/>
          </p:cNvSpPr>
          <p:nvPr/>
        </p:nvSpPr>
        <p:spPr bwMode="auto">
          <a:xfrm>
            <a:off x="529617" y="2876351"/>
            <a:ext cx="2308225" cy="1712913"/>
          </a:xfrm>
          <a:prstGeom prst="rect">
            <a:avLst/>
          </a:prstGeom>
          <a:noFill/>
          <a:ln w="9525">
            <a:noFill/>
            <a:miter lim="800000"/>
            <a:headEnd/>
            <a:tailEnd/>
          </a:ln>
        </p:spPr>
        <p:txBody>
          <a:bodyPr tIns="102870"/>
          <a:lstStyle/>
          <a:p>
            <a:pPr>
              <a:lnSpc>
                <a:spcPct val="105000"/>
              </a:lnSpc>
              <a:spcBef>
                <a:spcPct val="20000"/>
              </a:spcBef>
              <a:buClr>
                <a:srgbClr val="00B85C"/>
              </a:buClr>
              <a:buSzPct val="120000"/>
              <a:buFont typeface="Wingdings" pitchFamily="2" charset="2"/>
              <a:buNone/>
              <a:defRPr/>
            </a:pPr>
            <a:r>
              <a:rPr lang="en-US" sz="1725" b="1" dirty="0">
                <a:latin typeface="Arial"/>
                <a:cs typeface="Arial"/>
              </a:rPr>
              <a:t>STEP 3:  </a:t>
            </a:r>
          </a:p>
          <a:p>
            <a:pPr>
              <a:lnSpc>
                <a:spcPct val="105000"/>
              </a:lnSpc>
              <a:spcBef>
                <a:spcPct val="20000"/>
              </a:spcBef>
              <a:buClr>
                <a:srgbClr val="00B85C"/>
              </a:buClr>
              <a:buSzPct val="120000"/>
              <a:buFont typeface="Wingdings" pitchFamily="2" charset="2"/>
              <a:buNone/>
              <a:defRPr/>
            </a:pPr>
            <a:r>
              <a:rPr lang="en-US" sz="1875" dirty="0">
                <a:latin typeface="Arial"/>
                <a:cs typeface="Arial"/>
              </a:rPr>
              <a:t>The shift causes price to </a:t>
            </a:r>
            <a:r>
              <a:rPr lang="en-US" sz="1875" dirty="0" smtClean="0">
                <a:latin typeface="Arial"/>
                <a:cs typeface="Arial"/>
              </a:rPr>
              <a:t>increase </a:t>
            </a:r>
            <a:r>
              <a:rPr lang="en-US" sz="1875" dirty="0">
                <a:latin typeface="Arial"/>
                <a:cs typeface="Arial"/>
              </a:rPr>
              <a:t/>
            </a:r>
            <a:br>
              <a:rPr lang="en-US" sz="1875" dirty="0">
                <a:latin typeface="Arial"/>
                <a:cs typeface="Arial"/>
              </a:rPr>
            </a:br>
            <a:r>
              <a:rPr lang="en-US" sz="1875" dirty="0">
                <a:latin typeface="Arial"/>
                <a:cs typeface="Arial"/>
              </a:rPr>
              <a:t>and quantity to </a:t>
            </a:r>
            <a:r>
              <a:rPr lang="en-US" sz="1875" dirty="0" smtClean="0">
                <a:latin typeface="Arial"/>
                <a:cs typeface="Arial"/>
              </a:rPr>
              <a:t>fall.</a:t>
            </a:r>
            <a:endParaRPr lang="en-US" sz="1875" dirty="0">
              <a:latin typeface="Arial"/>
              <a:cs typeface="Arial"/>
            </a:endParaRPr>
          </a:p>
        </p:txBody>
      </p:sp>
      <p:pic>
        <p:nvPicPr>
          <p:cNvPr id="860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2400" y="1084263"/>
            <a:ext cx="1485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p:cNvSpPr txBox="1">
            <a:spLocks/>
          </p:cNvSpPr>
          <p:nvPr/>
        </p:nvSpPr>
        <p:spPr>
          <a:xfrm>
            <a:off x="609600" y="292100"/>
            <a:ext cx="10972800" cy="764332"/>
          </a:xfrm>
          <a:prstGeom prst="rect">
            <a:avLst/>
          </a:prstGeom>
        </p:spPr>
        <p:txBody>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lvl="0">
              <a:spcBef>
                <a:spcPct val="20000"/>
              </a:spcBef>
              <a:spcAft>
                <a:spcPts val="0"/>
              </a:spcAft>
              <a:buClr>
                <a:srgbClr val="FFCC00"/>
              </a:buClr>
              <a:buSzPct val="120000"/>
            </a:pPr>
            <a:r>
              <a:rPr lang="en-IE"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What will be the effect on revenue of </a:t>
            </a:r>
            <a:r>
              <a:rPr lang="en-IE" sz="28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the introduction of a tax on hotel rooms?</a:t>
            </a:r>
            <a:endParaRPr lang="en-IE" sz="2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Oval 40"/>
          <p:cNvSpPr>
            <a:spLocks noChangeArrowheads="1"/>
          </p:cNvSpPr>
          <p:nvPr/>
        </p:nvSpPr>
        <p:spPr bwMode="auto">
          <a:xfrm>
            <a:off x="6597059" y="4279472"/>
            <a:ext cx="104797" cy="103584"/>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74101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0987">
                                            <p:txEl>
                                              <p:pRg st="0" end="0"/>
                                            </p:txEl>
                                          </p:spTgt>
                                        </p:tgtEl>
                                        <p:attrNameLst>
                                          <p:attrName>style.visibility</p:attrName>
                                        </p:attrNameLst>
                                      </p:cBhvr>
                                      <p:to>
                                        <p:strVal val="visible"/>
                                      </p:to>
                                    </p:set>
                                    <p:animEffect transition="in" filter="wipe(left)">
                                      <p:cBhvr>
                                        <p:cTn id="7" dur="500"/>
                                        <p:tgtEl>
                                          <p:spTgt spid="210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0988">
                                            <p:txEl>
                                              <p:pRg st="0" end="0"/>
                                            </p:txEl>
                                          </p:spTgt>
                                        </p:tgtEl>
                                        <p:attrNameLst>
                                          <p:attrName>style.visibility</p:attrName>
                                        </p:attrNameLst>
                                      </p:cBhvr>
                                      <p:to>
                                        <p:strVal val="visible"/>
                                      </p:to>
                                    </p:set>
                                    <p:animEffect transition="in" filter="wipe(left)">
                                      <p:cBhvr>
                                        <p:cTn id="12" dur="500"/>
                                        <p:tgtEl>
                                          <p:spTgt spid="2109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0988">
                                            <p:txEl>
                                              <p:pRg st="1" end="1"/>
                                            </p:txEl>
                                          </p:spTgt>
                                        </p:tgtEl>
                                        <p:attrNameLst>
                                          <p:attrName>style.visibility</p:attrName>
                                        </p:attrNameLst>
                                      </p:cBhvr>
                                      <p:to>
                                        <p:strVal val="visible"/>
                                      </p:to>
                                    </p:set>
                                    <p:animEffect transition="in" filter="wipe(left)">
                                      <p:cBhvr>
                                        <p:cTn id="17" dur="500"/>
                                        <p:tgtEl>
                                          <p:spTgt spid="2109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0988">
                                            <p:txEl>
                                              <p:pRg st="2" end="2"/>
                                            </p:txEl>
                                          </p:spTgt>
                                        </p:tgtEl>
                                        <p:attrNameLst>
                                          <p:attrName>style.visibility</p:attrName>
                                        </p:attrNameLst>
                                      </p:cBhvr>
                                      <p:to>
                                        <p:strVal val="visible"/>
                                      </p:to>
                                    </p:set>
                                    <p:animEffect transition="in" filter="wipe(left)">
                                      <p:cBhvr>
                                        <p:cTn id="22" dur="500"/>
                                        <p:tgtEl>
                                          <p:spTgt spid="21098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0988">
                                            <p:txEl>
                                              <p:pRg st="3" end="3"/>
                                            </p:txEl>
                                          </p:spTgt>
                                        </p:tgtEl>
                                        <p:attrNameLst>
                                          <p:attrName>style.visibility</p:attrName>
                                        </p:attrNameLst>
                                      </p:cBhvr>
                                      <p:to>
                                        <p:strVal val="visible"/>
                                      </p:to>
                                    </p:set>
                                    <p:animEffect transition="in" filter="wipe(left)">
                                      <p:cBhvr>
                                        <p:cTn id="27" dur="500"/>
                                        <p:tgtEl>
                                          <p:spTgt spid="21098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0991"/>
                                        </p:tgtEl>
                                        <p:attrNameLst>
                                          <p:attrName>style.visibility</p:attrName>
                                        </p:attrNameLst>
                                      </p:cBhvr>
                                      <p:to>
                                        <p:strVal val="visible"/>
                                      </p:to>
                                    </p:set>
                                    <p:animEffect transition="in" filter="fade">
                                      <p:cBhvr>
                                        <p:cTn id="32" dur="500"/>
                                        <p:tgtEl>
                                          <p:spTgt spid="2109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0989">
                                            <p:txEl>
                                              <p:pRg st="0" end="0"/>
                                            </p:txEl>
                                          </p:spTgt>
                                        </p:tgtEl>
                                        <p:attrNameLst>
                                          <p:attrName>style.visibility</p:attrName>
                                        </p:attrNameLst>
                                      </p:cBhvr>
                                      <p:to>
                                        <p:strVal val="visible"/>
                                      </p:to>
                                    </p:set>
                                    <p:animEffect transition="in" filter="wipe(left)">
                                      <p:cBhvr>
                                        <p:cTn id="37" dur="500"/>
                                        <p:tgtEl>
                                          <p:spTgt spid="21098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0989">
                                            <p:txEl>
                                              <p:pRg st="1" end="1"/>
                                            </p:txEl>
                                          </p:spTgt>
                                        </p:tgtEl>
                                        <p:attrNameLst>
                                          <p:attrName>style.visibility</p:attrName>
                                        </p:attrNameLst>
                                      </p:cBhvr>
                                      <p:to>
                                        <p:strVal val="visible"/>
                                      </p:to>
                                    </p:set>
                                    <p:animEffect transition="in" filter="wipe(left)">
                                      <p:cBhvr>
                                        <p:cTn id="42" dur="500"/>
                                        <p:tgtEl>
                                          <p:spTgt spid="210989">
                                            <p:txEl>
                                              <p:pRg st="1" end="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10979"/>
                                        </p:tgtEl>
                                        <p:attrNameLst>
                                          <p:attrName>style.visibility</p:attrName>
                                        </p:attrNameLst>
                                      </p:cBhvr>
                                      <p:to>
                                        <p:strVal val="visible"/>
                                      </p:to>
                                    </p:set>
                                    <p:anim calcmode="lin" valueType="num">
                                      <p:cBhvr>
                                        <p:cTn id="47" dur="500" fill="hold"/>
                                        <p:tgtEl>
                                          <p:spTgt spid="210979"/>
                                        </p:tgtEl>
                                        <p:attrNameLst>
                                          <p:attrName>ppt_x</p:attrName>
                                        </p:attrNameLst>
                                      </p:cBhvr>
                                      <p:tavLst>
                                        <p:tav tm="0">
                                          <p:val>
                                            <p:strVal val="#ppt_x-#ppt_w/2"/>
                                          </p:val>
                                        </p:tav>
                                        <p:tav tm="100000">
                                          <p:val>
                                            <p:strVal val="#ppt_x"/>
                                          </p:val>
                                        </p:tav>
                                      </p:tavLst>
                                    </p:anim>
                                    <p:anim calcmode="lin" valueType="num">
                                      <p:cBhvr>
                                        <p:cTn id="48" dur="500" fill="hold"/>
                                        <p:tgtEl>
                                          <p:spTgt spid="210979"/>
                                        </p:tgtEl>
                                        <p:attrNameLst>
                                          <p:attrName>ppt_y</p:attrName>
                                        </p:attrNameLst>
                                      </p:cBhvr>
                                      <p:tavLst>
                                        <p:tav tm="0">
                                          <p:val>
                                            <p:strVal val="#ppt_y"/>
                                          </p:val>
                                        </p:tav>
                                        <p:tav tm="100000">
                                          <p:val>
                                            <p:strVal val="#ppt_y"/>
                                          </p:val>
                                        </p:tav>
                                      </p:tavLst>
                                    </p:anim>
                                    <p:anim calcmode="lin" valueType="num">
                                      <p:cBhvr>
                                        <p:cTn id="49" dur="500" fill="hold"/>
                                        <p:tgtEl>
                                          <p:spTgt spid="210979"/>
                                        </p:tgtEl>
                                        <p:attrNameLst>
                                          <p:attrName>ppt_w</p:attrName>
                                        </p:attrNameLst>
                                      </p:cBhvr>
                                      <p:tavLst>
                                        <p:tav tm="0">
                                          <p:val>
                                            <p:fltVal val="0"/>
                                          </p:val>
                                        </p:tav>
                                        <p:tav tm="100000">
                                          <p:val>
                                            <p:strVal val="#ppt_w"/>
                                          </p:val>
                                        </p:tav>
                                      </p:tavLst>
                                    </p:anim>
                                    <p:anim calcmode="lin" valueType="num">
                                      <p:cBhvr>
                                        <p:cTn id="50" dur="500" fill="hold"/>
                                        <p:tgtEl>
                                          <p:spTgt spid="210979"/>
                                        </p:tgtEl>
                                        <p:attrNameLst>
                                          <p:attrName>ppt_h</p:attrName>
                                        </p:attrNameLst>
                                      </p:cBhvr>
                                      <p:tavLst>
                                        <p:tav tm="0">
                                          <p:val>
                                            <p:strVal val="#ppt_h"/>
                                          </p:val>
                                        </p:tav>
                                        <p:tav tm="100000">
                                          <p:val>
                                            <p:strVal val="#ppt_h"/>
                                          </p:val>
                                        </p:tav>
                                      </p:tavLst>
                                    </p:anim>
                                  </p:childTnLst>
                                </p:cTn>
                              </p:par>
                            </p:childTnLst>
                          </p:cTn>
                        </p:par>
                        <p:par>
                          <p:cTn id="51" fill="hold" nodeType="afterGroup">
                            <p:stCondLst>
                              <p:cond delay="500"/>
                            </p:stCondLst>
                            <p:childTnLst>
                              <p:par>
                                <p:cTn id="52" presetID="18" presetClass="entr" presetSubtype="1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strips(downLeft)">
                                      <p:cBhvr>
                                        <p:cTn id="54" dur="500"/>
                                        <p:tgtEl>
                                          <p:spTgt spid="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0992"/>
                                        </p:tgtEl>
                                        <p:attrNameLst>
                                          <p:attrName>style.visibility</p:attrName>
                                        </p:attrNameLst>
                                      </p:cBhvr>
                                      <p:to>
                                        <p:strVal val="visible"/>
                                      </p:to>
                                    </p:set>
                                    <p:animEffect transition="in" filter="fade">
                                      <p:cBhvr>
                                        <p:cTn id="59" dur="500"/>
                                        <p:tgtEl>
                                          <p:spTgt spid="210992"/>
                                        </p:tgtEl>
                                      </p:cBhvr>
                                    </p:animEffect>
                                  </p:childTnLst>
                                </p:cTn>
                              </p:par>
                              <p:par>
                                <p:cTn id="60" presetID="10" presetClass="exit" presetSubtype="0" fill="hold" nodeType="withEffect">
                                  <p:stCondLst>
                                    <p:cond delay="0"/>
                                  </p:stCondLst>
                                  <p:childTnLst>
                                    <p:animEffect transition="out" filter="fade">
                                      <p:cBhvr>
                                        <p:cTn id="61" dur="500"/>
                                        <p:tgtEl>
                                          <p:spTgt spid="210979"/>
                                        </p:tgtEl>
                                      </p:cBhvr>
                                    </p:animEffect>
                                    <p:set>
                                      <p:cBhvr>
                                        <p:cTn id="62" dur="1" fill="hold">
                                          <p:stCondLst>
                                            <p:cond delay="499"/>
                                          </p:stCondLst>
                                        </p:cTn>
                                        <p:tgtEl>
                                          <p:spTgt spid="210979"/>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0990">
                                            <p:txEl>
                                              <p:pRg st="0" end="0"/>
                                            </p:txEl>
                                          </p:spTgt>
                                        </p:tgtEl>
                                        <p:attrNameLst>
                                          <p:attrName>style.visibility</p:attrName>
                                        </p:attrNameLst>
                                      </p:cBhvr>
                                      <p:to>
                                        <p:strVal val="visible"/>
                                      </p:to>
                                    </p:set>
                                    <p:animEffect transition="in" filter="wipe(left)">
                                      <p:cBhvr>
                                        <p:cTn id="67" dur="500"/>
                                        <p:tgtEl>
                                          <p:spTgt spid="210990">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0990">
                                            <p:txEl>
                                              <p:pRg st="1" end="1"/>
                                            </p:txEl>
                                          </p:spTgt>
                                        </p:tgtEl>
                                        <p:attrNameLst>
                                          <p:attrName>style.visibility</p:attrName>
                                        </p:attrNameLst>
                                      </p:cBhvr>
                                      <p:to>
                                        <p:strVal val="visible"/>
                                      </p:to>
                                    </p:set>
                                    <p:animEffect transition="in" filter="wipe(left)">
                                      <p:cBhvr>
                                        <p:cTn id="72" dur="500"/>
                                        <p:tgtEl>
                                          <p:spTgt spid="210990">
                                            <p:txEl>
                                              <p:pRg st="1" end="1"/>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8" presetClass="entr" presetSubtype="12"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strips(downLeft)">
                                      <p:cBhvr>
                                        <p:cTn id="7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88" grpId="0" build="p"/>
      <p:bldP spid="210991" grpId="0" animBg="1"/>
      <p:bldP spid="210989" grpId="0" build="p"/>
      <p:bldP spid="210992" grpId="0" animBg="1"/>
      <p:bldP spid="210987" grpId="0" build="p" bldLvl="5"/>
      <p:bldP spid="210990"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 name="Line 36"/>
          <p:cNvSpPr>
            <a:spLocks noChangeShapeType="1"/>
          </p:cNvSpPr>
          <p:nvPr/>
        </p:nvSpPr>
        <p:spPr bwMode="auto">
          <a:xfrm flipH="1">
            <a:off x="5874132" y="3985389"/>
            <a:ext cx="113609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210988" name="Text Box 44"/>
          <p:cNvSpPr txBox="1">
            <a:spLocks noChangeArrowheads="1"/>
          </p:cNvSpPr>
          <p:nvPr/>
        </p:nvSpPr>
        <p:spPr bwMode="auto">
          <a:xfrm>
            <a:off x="2995614" y="2493964"/>
            <a:ext cx="2466975" cy="3227615"/>
          </a:xfrm>
          <a:prstGeom prst="rect">
            <a:avLst/>
          </a:prstGeom>
          <a:noFill/>
          <a:ln w="9525">
            <a:noFill/>
            <a:miter lim="800000"/>
            <a:headEnd/>
            <a:tailEnd/>
          </a:ln>
        </p:spPr>
        <p:txBody>
          <a:bodyPr>
            <a:spAutoFit/>
          </a:bodyPr>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1:  </a:t>
            </a: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Does this effect supply or demand? Answer: </a:t>
            </a:r>
            <a:r>
              <a:rPr lang="en-US" sz="1875" b="1" i="1" dirty="0" smtClean="0">
                <a:latin typeface="Arial"/>
                <a:cs typeface="Arial"/>
              </a:rPr>
              <a:t>Supply</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Which variable does it affect? Answer: </a:t>
            </a:r>
            <a:r>
              <a:rPr lang="en-US" sz="1875" b="1" i="1" dirty="0" smtClean="0">
                <a:latin typeface="Arial"/>
                <a:cs typeface="Arial"/>
              </a:rPr>
              <a:t>Costs (C)</a:t>
            </a:r>
            <a:r>
              <a:rPr lang="en-US" sz="1875" dirty="0" smtClean="0">
                <a:latin typeface="Arial"/>
                <a:cs typeface="Arial"/>
              </a:rPr>
              <a:t> </a:t>
            </a:r>
            <a:endParaRPr lang="en-US" sz="1875" dirty="0">
              <a:latin typeface="Arial"/>
              <a:cs typeface="Arial"/>
            </a:endParaRPr>
          </a:p>
          <a:p>
            <a:pPr>
              <a:lnSpc>
                <a:spcPct val="105000"/>
              </a:lnSpc>
              <a:spcBef>
                <a:spcPct val="15000"/>
              </a:spcBef>
              <a:buClr>
                <a:srgbClr val="00B85C"/>
              </a:buClr>
              <a:buSzPct val="120000"/>
              <a:buFont typeface="Wingdings" pitchFamily="2" charset="2"/>
              <a:buNone/>
              <a:defRPr/>
            </a:pPr>
            <a:r>
              <a:rPr lang="en-US" sz="1875" dirty="0" smtClean="0">
                <a:latin typeface="Arial"/>
                <a:cs typeface="Arial"/>
              </a:rPr>
              <a:t>Is it a shift or movement? Answer</a:t>
            </a:r>
            <a:r>
              <a:rPr lang="en-US" sz="1875" dirty="0">
                <a:latin typeface="Arial"/>
                <a:cs typeface="Arial"/>
              </a:rPr>
              <a:t>: </a:t>
            </a:r>
            <a:r>
              <a:rPr lang="en-US" sz="1875" b="1" i="1" dirty="0" smtClean="0">
                <a:latin typeface="Arial"/>
                <a:cs typeface="Arial"/>
              </a:rPr>
              <a:t>Shift</a:t>
            </a:r>
            <a:endParaRPr lang="en-US" sz="1875" dirty="0">
              <a:latin typeface="Arial"/>
              <a:cs typeface="Arial"/>
            </a:endParaRPr>
          </a:p>
        </p:txBody>
      </p:sp>
      <p:sp>
        <p:nvSpPr>
          <p:cNvPr id="210991" name="Rectangle 47"/>
          <p:cNvSpPr>
            <a:spLocks noChangeArrowheads="1"/>
          </p:cNvSpPr>
          <p:nvPr/>
        </p:nvSpPr>
        <p:spPr bwMode="auto">
          <a:xfrm>
            <a:off x="9227082" y="2321720"/>
            <a:ext cx="2525713" cy="33998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210989" name="Text Box 45"/>
          <p:cNvSpPr txBox="1">
            <a:spLocks noChangeArrowheads="1"/>
          </p:cNvSpPr>
          <p:nvPr/>
        </p:nvSpPr>
        <p:spPr bwMode="auto">
          <a:xfrm>
            <a:off x="9453959" y="2378870"/>
            <a:ext cx="2400300" cy="3213038"/>
          </a:xfrm>
          <a:prstGeom prst="rect">
            <a:avLst/>
          </a:prstGeom>
          <a:noFill/>
          <a:ln w="9525">
            <a:noFill/>
            <a:miter lim="800000"/>
            <a:headEnd/>
            <a:tailEnd/>
          </a:ln>
        </p:spPr>
        <p:txBody>
          <a:bodyPr tIns="102870"/>
          <a:lstStyle/>
          <a:p>
            <a:pPr>
              <a:lnSpc>
                <a:spcPct val="105000"/>
              </a:lnSpc>
              <a:spcBef>
                <a:spcPct val="15000"/>
              </a:spcBef>
              <a:buClr>
                <a:srgbClr val="00B85C"/>
              </a:buClr>
              <a:buSzPct val="120000"/>
              <a:buFont typeface="Wingdings" pitchFamily="2" charset="2"/>
              <a:buNone/>
              <a:defRPr/>
            </a:pPr>
            <a:r>
              <a:rPr lang="en-US" sz="1725" b="1" dirty="0">
                <a:latin typeface="Arial"/>
                <a:cs typeface="Arial"/>
              </a:rPr>
              <a:t>STEP 2:  </a:t>
            </a:r>
          </a:p>
          <a:p>
            <a:pPr>
              <a:lnSpc>
                <a:spcPct val="105000"/>
              </a:lnSpc>
              <a:spcBef>
                <a:spcPct val="20000"/>
              </a:spcBef>
              <a:buClr>
                <a:srgbClr val="00B85C"/>
              </a:buClr>
              <a:buSzPct val="120000"/>
              <a:buFont typeface="Wingdings" pitchFamily="2" charset="2"/>
              <a:buNone/>
              <a:defRPr/>
            </a:pPr>
            <a:r>
              <a:rPr lang="en-US" sz="1875" dirty="0" smtClean="0">
                <a:latin typeface="Arial"/>
                <a:cs typeface="Arial"/>
              </a:rPr>
              <a:t>Does the supply curve shift left/right? Answer: </a:t>
            </a:r>
            <a:r>
              <a:rPr lang="en-US" sz="1875" b="1" i="1" dirty="0" smtClean="0">
                <a:latin typeface="Arial"/>
                <a:cs typeface="Arial"/>
              </a:rPr>
              <a:t>Supply curve</a:t>
            </a:r>
            <a:r>
              <a:rPr lang="en-US" sz="1875" dirty="0" smtClean="0">
                <a:latin typeface="Arial"/>
                <a:cs typeface="Arial"/>
              </a:rPr>
              <a:t> </a:t>
            </a:r>
            <a:r>
              <a:rPr lang="en-US" sz="1875" dirty="0">
                <a:latin typeface="Arial"/>
                <a:cs typeface="Arial"/>
              </a:rPr>
              <a:t>shifts </a:t>
            </a:r>
            <a:r>
              <a:rPr lang="en-US" sz="1875" u="sng" dirty="0" smtClean="0">
                <a:latin typeface="Arial"/>
                <a:cs typeface="Arial"/>
              </a:rPr>
              <a:t>left</a:t>
            </a:r>
            <a:r>
              <a:rPr lang="en-US" sz="1875" dirty="0">
                <a:latin typeface="Arial"/>
                <a:cs typeface="Arial"/>
              </a:rPr>
              <a:t/>
            </a:r>
            <a:br>
              <a:rPr lang="en-US" sz="1875" dirty="0">
                <a:latin typeface="Arial"/>
                <a:cs typeface="Arial"/>
              </a:rPr>
            </a:br>
            <a:r>
              <a:rPr lang="en-US" sz="1875" dirty="0" smtClean="0">
                <a:latin typeface="Arial"/>
                <a:cs typeface="Arial"/>
              </a:rPr>
              <a:t>(Because the event increases </a:t>
            </a:r>
            <a:r>
              <a:rPr lang="en-US" sz="1875" dirty="0">
                <a:latin typeface="Arial"/>
                <a:cs typeface="Arial"/>
              </a:rPr>
              <a:t>cost, </a:t>
            </a:r>
            <a:br>
              <a:rPr lang="en-US" sz="1875" dirty="0">
                <a:latin typeface="Arial"/>
                <a:cs typeface="Arial"/>
              </a:rPr>
            </a:br>
            <a:r>
              <a:rPr lang="en-US" sz="1875" dirty="0" smtClean="0">
                <a:latin typeface="Arial"/>
                <a:cs typeface="Arial"/>
              </a:rPr>
              <a:t>making </a:t>
            </a:r>
            <a:r>
              <a:rPr lang="en-US" sz="1875" dirty="0">
                <a:latin typeface="Arial"/>
                <a:cs typeface="Arial"/>
              </a:rPr>
              <a:t>production more profitable at any given price. </a:t>
            </a:r>
          </a:p>
        </p:txBody>
      </p:sp>
      <p:sp>
        <p:nvSpPr>
          <p:cNvPr id="210992" name="Rectangle 48"/>
          <p:cNvSpPr>
            <a:spLocks noChangeArrowheads="1"/>
          </p:cNvSpPr>
          <p:nvPr/>
        </p:nvSpPr>
        <p:spPr bwMode="auto">
          <a:xfrm>
            <a:off x="438732" y="2927042"/>
            <a:ext cx="2339975" cy="1563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grpSp>
        <p:nvGrpSpPr>
          <p:cNvPr id="86023" name="Group 4"/>
          <p:cNvGrpSpPr>
            <a:grpSpLocks/>
          </p:cNvGrpSpPr>
          <p:nvPr/>
        </p:nvGrpSpPr>
        <p:grpSpPr bwMode="auto">
          <a:xfrm>
            <a:off x="5737226" y="1741489"/>
            <a:ext cx="3317875" cy="3106737"/>
            <a:chOff x="2579" y="785"/>
            <a:chExt cx="2786" cy="2441"/>
          </a:xfrm>
        </p:grpSpPr>
        <p:grpSp>
          <p:nvGrpSpPr>
            <p:cNvPr id="86049" name="Group 5"/>
            <p:cNvGrpSpPr>
              <a:grpSpLocks/>
            </p:cNvGrpSpPr>
            <p:nvPr/>
          </p:nvGrpSpPr>
          <p:grpSpPr bwMode="auto">
            <a:xfrm>
              <a:off x="2697" y="1037"/>
              <a:ext cx="2409" cy="2049"/>
              <a:chOff x="1098" y="1361"/>
              <a:chExt cx="2116" cy="2027"/>
            </a:xfrm>
          </p:grpSpPr>
          <p:sp>
            <p:nvSpPr>
              <p:cNvPr id="86052" name="Line 6"/>
              <p:cNvSpPr>
                <a:spLocks noChangeShapeType="1"/>
              </p:cNvSpPr>
              <p:nvPr/>
            </p:nvSpPr>
            <p:spPr bwMode="auto">
              <a:xfrm>
                <a:off x="1102" y="1361"/>
                <a:ext cx="0" cy="2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53" name="Line 7"/>
              <p:cNvSpPr>
                <a:spLocks noChangeShapeType="1"/>
              </p:cNvSpPr>
              <p:nvPr/>
            </p:nvSpPr>
            <p:spPr bwMode="auto">
              <a:xfrm>
                <a:off x="1098" y="3388"/>
                <a:ext cx="21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86050" name="Text Box 8"/>
            <p:cNvSpPr txBox="1">
              <a:spLocks noChangeArrowheads="1"/>
            </p:cNvSpPr>
            <p:nvPr/>
          </p:nvSpPr>
          <p:spPr bwMode="auto">
            <a:xfrm>
              <a:off x="2579" y="785"/>
              <a:ext cx="26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P</a:t>
              </a:r>
            </a:p>
          </p:txBody>
        </p:sp>
        <p:sp>
          <p:nvSpPr>
            <p:cNvPr id="86051" name="Text Box 9"/>
            <p:cNvSpPr txBox="1">
              <a:spLocks noChangeArrowheads="1"/>
            </p:cNvSpPr>
            <p:nvPr/>
          </p:nvSpPr>
          <p:spPr bwMode="auto">
            <a:xfrm>
              <a:off x="5075" y="2936"/>
              <a:ext cx="2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a:latin typeface="Arial" panose="020B0604020202020204" pitchFamily="34" charset="0"/>
                  <a:cs typeface="Arial" panose="020B0604020202020204" pitchFamily="34" charset="0"/>
                </a:rPr>
                <a:t>Q</a:t>
              </a:r>
            </a:p>
          </p:txBody>
        </p:sp>
      </p:grpSp>
      <p:grpSp>
        <p:nvGrpSpPr>
          <p:cNvPr id="86024" name="Group 10"/>
          <p:cNvGrpSpPr>
            <a:grpSpLocks/>
          </p:cNvGrpSpPr>
          <p:nvPr/>
        </p:nvGrpSpPr>
        <p:grpSpPr bwMode="auto">
          <a:xfrm>
            <a:off x="6789429" y="1985112"/>
            <a:ext cx="1267476" cy="2543597"/>
            <a:chOff x="3462" y="947"/>
            <a:chExt cx="1065" cy="2136"/>
          </a:xfrm>
        </p:grpSpPr>
        <p:sp>
          <p:nvSpPr>
            <p:cNvPr id="86047" name="Line 11"/>
            <p:cNvSpPr>
              <a:spLocks noChangeShapeType="1"/>
            </p:cNvSpPr>
            <p:nvPr/>
          </p:nvSpPr>
          <p:spPr bwMode="auto">
            <a:xfrm>
              <a:off x="3462" y="947"/>
              <a:ext cx="651" cy="1873"/>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8" name="Text Box 12"/>
            <p:cNvSpPr txBox="1">
              <a:spLocks noChangeArrowheads="1"/>
            </p:cNvSpPr>
            <p:nvPr/>
          </p:nvSpPr>
          <p:spPr bwMode="auto">
            <a:xfrm>
              <a:off x="4072" y="2773"/>
              <a:ext cx="45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dirty="0">
                  <a:latin typeface="Arial" panose="020B0604020202020204" pitchFamily="34" charset="0"/>
                  <a:cs typeface="Arial" panose="020B0604020202020204" pitchFamily="34" charset="0"/>
                </a:rPr>
                <a:t>D</a:t>
              </a:r>
              <a:r>
                <a:rPr lang="en-US" altLang="en-US" baseline="-25000" dirty="0">
                  <a:latin typeface="Arial" panose="020B0604020202020204" pitchFamily="34" charset="0"/>
                  <a:cs typeface="Arial" panose="020B0604020202020204" pitchFamily="34" charset="0"/>
                </a:rPr>
                <a:t>1</a:t>
              </a:r>
            </a:p>
          </p:txBody>
        </p:sp>
      </p:grpSp>
      <p:grpSp>
        <p:nvGrpSpPr>
          <p:cNvPr id="86025" name="Group 13"/>
          <p:cNvGrpSpPr>
            <a:grpSpLocks/>
          </p:cNvGrpSpPr>
          <p:nvPr/>
        </p:nvGrpSpPr>
        <p:grpSpPr bwMode="auto">
          <a:xfrm>
            <a:off x="6912536" y="1980290"/>
            <a:ext cx="1450975" cy="2176463"/>
            <a:chOff x="3067" y="1024"/>
            <a:chExt cx="1218" cy="1828"/>
          </a:xfrm>
        </p:grpSpPr>
        <p:sp>
          <p:nvSpPr>
            <p:cNvPr id="86045" name="Line 14"/>
            <p:cNvSpPr>
              <a:spLocks noChangeShapeType="1"/>
            </p:cNvSpPr>
            <p:nvPr/>
          </p:nvSpPr>
          <p:spPr bwMode="auto">
            <a:xfrm flipV="1">
              <a:off x="3067" y="1278"/>
              <a:ext cx="949" cy="1574"/>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46" name="Text Box 15"/>
            <p:cNvSpPr txBox="1">
              <a:spLocks noChangeArrowheads="1"/>
            </p:cNvSpPr>
            <p:nvPr/>
          </p:nvSpPr>
          <p:spPr bwMode="auto">
            <a:xfrm>
              <a:off x="3920" y="1024"/>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a:latin typeface="Arial" panose="020B0604020202020204" pitchFamily="34" charset="0"/>
                  <a:cs typeface="Arial" panose="020B0604020202020204" pitchFamily="34" charset="0"/>
                </a:rPr>
                <a:t>S</a:t>
              </a:r>
              <a:r>
                <a:rPr lang="en-US" altLang="en-US" baseline="-25000">
                  <a:latin typeface="Arial" panose="020B0604020202020204" pitchFamily="34" charset="0"/>
                  <a:cs typeface="Arial" panose="020B0604020202020204" pitchFamily="34" charset="0"/>
                </a:rPr>
                <a:t>1</a:t>
              </a:r>
            </a:p>
          </p:txBody>
        </p:sp>
      </p:grpSp>
      <p:grpSp>
        <p:nvGrpSpPr>
          <p:cNvPr id="86026" name="Group 16"/>
          <p:cNvGrpSpPr>
            <a:grpSpLocks/>
          </p:cNvGrpSpPr>
          <p:nvPr/>
        </p:nvGrpSpPr>
        <p:grpSpPr bwMode="auto">
          <a:xfrm>
            <a:off x="5404606" y="3382850"/>
            <a:ext cx="2110872" cy="1650581"/>
            <a:chOff x="2104" y="1973"/>
            <a:chExt cx="1772" cy="1386"/>
          </a:xfrm>
        </p:grpSpPr>
        <p:sp>
          <p:nvSpPr>
            <p:cNvPr id="86043" name="Line 20"/>
            <p:cNvSpPr>
              <a:spLocks noChangeShapeType="1"/>
            </p:cNvSpPr>
            <p:nvPr/>
          </p:nvSpPr>
          <p:spPr bwMode="auto">
            <a:xfrm>
              <a:off x="3711" y="2090"/>
              <a:ext cx="6" cy="954"/>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2" name="Line 19"/>
            <p:cNvSpPr>
              <a:spLocks noChangeShapeType="1"/>
            </p:cNvSpPr>
            <p:nvPr/>
          </p:nvSpPr>
          <p:spPr bwMode="auto">
            <a:xfrm>
              <a:off x="2515" y="2090"/>
              <a:ext cx="1202" cy="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40" name="Text Box 17"/>
            <p:cNvSpPr txBox="1">
              <a:spLocks noChangeArrowheads="1"/>
            </p:cNvSpPr>
            <p:nvPr/>
          </p:nvSpPr>
          <p:spPr bwMode="auto">
            <a:xfrm>
              <a:off x="2104" y="1973"/>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P</a:t>
              </a:r>
              <a:r>
                <a:rPr lang="en-US" altLang="en-US" b="1" baseline="-25000" dirty="0">
                  <a:latin typeface="Arial" panose="020B0604020202020204" pitchFamily="34" charset="0"/>
                  <a:cs typeface="Arial" panose="020B0604020202020204" pitchFamily="34" charset="0"/>
                </a:rPr>
                <a:t>1</a:t>
              </a:r>
            </a:p>
          </p:txBody>
        </p:sp>
        <p:sp>
          <p:nvSpPr>
            <p:cNvPr id="86041" name="Oval 18"/>
            <p:cNvSpPr>
              <a:spLocks noChangeArrowheads="1"/>
            </p:cNvSpPr>
            <p:nvPr/>
          </p:nvSpPr>
          <p:spPr bwMode="auto">
            <a:xfrm>
              <a:off x="3689" y="2051"/>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44" name="Text Box 21"/>
            <p:cNvSpPr txBox="1">
              <a:spLocks noChangeArrowheads="1"/>
            </p:cNvSpPr>
            <p:nvPr/>
          </p:nvSpPr>
          <p:spPr bwMode="auto">
            <a:xfrm>
              <a:off x="3568" y="3126"/>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1</a:t>
              </a:r>
            </a:p>
          </p:txBody>
        </p:sp>
      </p:grpSp>
      <p:grpSp>
        <p:nvGrpSpPr>
          <p:cNvPr id="7" name="Group 28"/>
          <p:cNvGrpSpPr>
            <a:grpSpLocks/>
          </p:cNvGrpSpPr>
          <p:nvPr/>
        </p:nvGrpSpPr>
        <p:grpSpPr bwMode="auto">
          <a:xfrm>
            <a:off x="6276839" y="1729978"/>
            <a:ext cx="1450975" cy="2176463"/>
            <a:chOff x="3520" y="1029"/>
            <a:chExt cx="1218" cy="1828"/>
          </a:xfrm>
        </p:grpSpPr>
        <p:sp>
          <p:nvSpPr>
            <p:cNvPr id="86038" name="Line 29"/>
            <p:cNvSpPr>
              <a:spLocks noChangeShapeType="1"/>
            </p:cNvSpPr>
            <p:nvPr/>
          </p:nvSpPr>
          <p:spPr bwMode="auto">
            <a:xfrm flipV="1">
              <a:off x="3520" y="1283"/>
              <a:ext cx="949" cy="157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6039" name="Text Box 30"/>
            <p:cNvSpPr txBox="1">
              <a:spLocks noChangeArrowheads="1"/>
            </p:cNvSpPr>
            <p:nvPr/>
          </p:nvSpPr>
          <p:spPr bwMode="auto">
            <a:xfrm>
              <a:off x="4373" y="1029"/>
              <a:ext cx="36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a:latin typeface="Arial" panose="020B0604020202020204" pitchFamily="34" charset="0"/>
                  <a:cs typeface="Arial" panose="020B0604020202020204" pitchFamily="34" charset="0"/>
                </a:rPr>
                <a:t>S</a:t>
              </a:r>
              <a:r>
                <a:rPr lang="en-US" altLang="en-US" baseline="-25000">
                  <a:latin typeface="Arial" panose="020B0604020202020204" pitchFamily="34" charset="0"/>
                  <a:cs typeface="Arial" panose="020B0604020202020204" pitchFamily="34" charset="0"/>
                </a:rPr>
                <a:t>2</a:t>
              </a:r>
            </a:p>
          </p:txBody>
        </p:sp>
      </p:grpSp>
      <p:sp>
        <p:nvSpPr>
          <p:cNvPr id="210979" name="Line 35"/>
          <p:cNvSpPr>
            <a:spLocks noChangeShapeType="1"/>
          </p:cNvSpPr>
          <p:nvPr/>
        </p:nvSpPr>
        <p:spPr bwMode="auto">
          <a:xfrm flipH="1" flipV="1">
            <a:off x="7223901" y="2407775"/>
            <a:ext cx="619952" cy="19927"/>
          </a:xfrm>
          <a:prstGeom prst="line">
            <a:avLst/>
          </a:prstGeom>
          <a:noFill/>
          <a:ln w="57150">
            <a:solidFill>
              <a:srgbClr val="A50021"/>
            </a:solidFill>
            <a:round/>
            <a:headEnd/>
            <a:tailEnd type="triangle" w="lg" len="med"/>
          </a:ln>
          <a:extLst>
            <a:ext uri="{909E8E84-426E-40DD-AFC4-6F175D3DCCD1}">
              <a14:hiddenFill xmlns:a14="http://schemas.microsoft.com/office/drawing/2010/main">
                <a:noFill/>
              </a14:hiddenFill>
            </a:ext>
          </a:extLst>
        </p:spPr>
        <p:txBody>
          <a:bodyPr/>
          <a:lstStyle/>
          <a:p>
            <a:endParaRPr lang="en-IE"/>
          </a:p>
        </p:txBody>
      </p:sp>
      <p:grpSp>
        <p:nvGrpSpPr>
          <p:cNvPr id="8" name="Group 49"/>
          <p:cNvGrpSpPr>
            <a:grpSpLocks/>
          </p:cNvGrpSpPr>
          <p:nvPr/>
        </p:nvGrpSpPr>
        <p:grpSpPr bwMode="auto">
          <a:xfrm>
            <a:off x="5409920" y="2485123"/>
            <a:ext cx="1797035" cy="2496740"/>
            <a:chOff x="2438" y="2277"/>
            <a:chExt cx="1509" cy="2097"/>
          </a:xfrm>
        </p:grpSpPr>
        <p:sp>
          <p:nvSpPr>
            <p:cNvPr id="86033" name="Line 36"/>
            <p:cNvSpPr>
              <a:spLocks noChangeShapeType="1"/>
            </p:cNvSpPr>
            <p:nvPr/>
          </p:nvSpPr>
          <p:spPr bwMode="auto">
            <a:xfrm flipH="1">
              <a:off x="2832" y="2417"/>
              <a:ext cx="95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4" name="Line 37"/>
            <p:cNvSpPr>
              <a:spLocks noChangeShapeType="1"/>
            </p:cNvSpPr>
            <p:nvPr/>
          </p:nvSpPr>
          <p:spPr bwMode="auto">
            <a:xfrm flipH="1">
              <a:off x="3776" y="2417"/>
              <a:ext cx="13" cy="166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IE"/>
            </a:p>
          </p:txBody>
        </p:sp>
        <p:sp>
          <p:nvSpPr>
            <p:cNvPr id="86035" name="Text Box 38"/>
            <p:cNvSpPr txBox="1">
              <a:spLocks noChangeArrowheads="1"/>
            </p:cNvSpPr>
            <p:nvPr/>
          </p:nvSpPr>
          <p:spPr bwMode="auto">
            <a:xfrm>
              <a:off x="2438" y="2277"/>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P</a:t>
              </a:r>
              <a:r>
                <a:rPr lang="en-US" altLang="en-US" b="1" baseline="-25000" dirty="0">
                  <a:latin typeface="Arial" panose="020B0604020202020204" pitchFamily="34" charset="0"/>
                  <a:cs typeface="Arial" panose="020B0604020202020204" pitchFamily="34" charset="0"/>
                </a:rPr>
                <a:t>2</a:t>
              </a:r>
            </a:p>
          </p:txBody>
        </p:sp>
        <p:sp>
          <p:nvSpPr>
            <p:cNvPr id="86036" name="Oval 39"/>
            <p:cNvSpPr>
              <a:spLocks noChangeArrowheads="1"/>
            </p:cNvSpPr>
            <p:nvPr/>
          </p:nvSpPr>
          <p:spPr bwMode="auto">
            <a:xfrm>
              <a:off x="3742" y="2372"/>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
          <p:nvSpPr>
            <p:cNvPr id="86037" name="Text Box 40"/>
            <p:cNvSpPr txBox="1">
              <a:spLocks noChangeArrowheads="1"/>
            </p:cNvSpPr>
            <p:nvPr/>
          </p:nvSpPr>
          <p:spPr bwMode="auto">
            <a:xfrm>
              <a:off x="3639" y="4141"/>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en-US" b="1" i="1" dirty="0">
                  <a:latin typeface="Arial" panose="020B0604020202020204" pitchFamily="34" charset="0"/>
                  <a:cs typeface="Arial" panose="020B0604020202020204" pitchFamily="34" charset="0"/>
                </a:rPr>
                <a:t>Q</a:t>
              </a:r>
              <a:r>
                <a:rPr lang="en-US" altLang="en-US" b="1" baseline="-25000" dirty="0">
                  <a:latin typeface="Arial" panose="020B0604020202020204" pitchFamily="34" charset="0"/>
                  <a:cs typeface="Arial" panose="020B0604020202020204" pitchFamily="34" charset="0"/>
                </a:rPr>
                <a:t>2</a:t>
              </a:r>
            </a:p>
          </p:txBody>
        </p:sp>
        <p:sp>
          <p:nvSpPr>
            <p:cNvPr id="40" name="Oval 39"/>
            <p:cNvSpPr>
              <a:spLocks noChangeArrowheads="1"/>
            </p:cNvSpPr>
            <p:nvPr/>
          </p:nvSpPr>
          <p:spPr bwMode="auto">
            <a:xfrm>
              <a:off x="3744" y="2372"/>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grpSp>
      <p:sp>
        <p:nvSpPr>
          <p:cNvPr id="210987" name="Rectangle 43"/>
          <p:cNvSpPr>
            <a:spLocks noGrp="1" noChangeArrowheads="1"/>
          </p:cNvSpPr>
          <p:nvPr>
            <p:ph type="body" idx="4294967295"/>
          </p:nvPr>
        </p:nvSpPr>
        <p:spPr>
          <a:xfrm>
            <a:off x="2992438" y="1516063"/>
            <a:ext cx="2735262" cy="920750"/>
          </a:xfrm>
        </p:spPr>
        <p:txBody>
          <a:bodyPr/>
          <a:lstStyle/>
          <a:p>
            <a:pPr marL="0" indent="0" eaLnBrk="1" hangingPunct="1">
              <a:buNone/>
              <a:defRPr/>
            </a:pPr>
            <a:r>
              <a:rPr lang="en-US" sz="1800" b="1" dirty="0"/>
              <a:t>EVENT:</a:t>
            </a:r>
            <a:r>
              <a:rPr lang="en-US" sz="1800" dirty="0"/>
              <a:t> </a:t>
            </a:r>
            <a:r>
              <a:rPr lang="en-US" sz="1800" dirty="0" smtClean="0"/>
              <a:t>The government introduces a tax on </a:t>
            </a:r>
            <a:r>
              <a:rPr lang="en-US" sz="1800" dirty="0" smtClean="0"/>
              <a:t>food</a:t>
            </a:r>
            <a:endParaRPr lang="en-US" sz="1800" dirty="0"/>
          </a:p>
        </p:txBody>
      </p:sp>
      <p:sp>
        <p:nvSpPr>
          <p:cNvPr id="210990" name="Text Box 46"/>
          <p:cNvSpPr txBox="1">
            <a:spLocks noChangeArrowheads="1"/>
          </p:cNvSpPr>
          <p:nvPr/>
        </p:nvSpPr>
        <p:spPr bwMode="auto">
          <a:xfrm>
            <a:off x="529617" y="2876351"/>
            <a:ext cx="2308225" cy="1712913"/>
          </a:xfrm>
          <a:prstGeom prst="rect">
            <a:avLst/>
          </a:prstGeom>
          <a:noFill/>
          <a:ln w="9525">
            <a:noFill/>
            <a:miter lim="800000"/>
            <a:headEnd/>
            <a:tailEnd/>
          </a:ln>
        </p:spPr>
        <p:txBody>
          <a:bodyPr tIns="102870"/>
          <a:lstStyle/>
          <a:p>
            <a:pPr>
              <a:lnSpc>
                <a:spcPct val="105000"/>
              </a:lnSpc>
              <a:spcBef>
                <a:spcPct val="20000"/>
              </a:spcBef>
              <a:buClr>
                <a:srgbClr val="00B85C"/>
              </a:buClr>
              <a:buSzPct val="120000"/>
              <a:buFont typeface="Wingdings" pitchFamily="2" charset="2"/>
              <a:buNone/>
              <a:defRPr/>
            </a:pPr>
            <a:r>
              <a:rPr lang="en-US" sz="1725" b="1" dirty="0">
                <a:latin typeface="Arial"/>
                <a:cs typeface="Arial"/>
              </a:rPr>
              <a:t>STEP 3:  </a:t>
            </a:r>
          </a:p>
          <a:p>
            <a:pPr>
              <a:lnSpc>
                <a:spcPct val="105000"/>
              </a:lnSpc>
              <a:spcBef>
                <a:spcPct val="20000"/>
              </a:spcBef>
              <a:buClr>
                <a:srgbClr val="00B85C"/>
              </a:buClr>
              <a:buSzPct val="120000"/>
              <a:buFont typeface="Wingdings" pitchFamily="2" charset="2"/>
              <a:buNone/>
              <a:defRPr/>
            </a:pPr>
            <a:r>
              <a:rPr lang="en-US" sz="1875" dirty="0">
                <a:latin typeface="Arial"/>
                <a:cs typeface="Arial"/>
              </a:rPr>
              <a:t>The shift causes price to </a:t>
            </a:r>
            <a:r>
              <a:rPr lang="en-US" sz="1875" dirty="0" smtClean="0">
                <a:latin typeface="Arial"/>
                <a:cs typeface="Arial"/>
              </a:rPr>
              <a:t>increase </a:t>
            </a:r>
            <a:r>
              <a:rPr lang="en-US" sz="1875" dirty="0">
                <a:latin typeface="Arial"/>
                <a:cs typeface="Arial"/>
              </a:rPr>
              <a:t/>
            </a:r>
            <a:br>
              <a:rPr lang="en-US" sz="1875" dirty="0">
                <a:latin typeface="Arial"/>
                <a:cs typeface="Arial"/>
              </a:rPr>
            </a:br>
            <a:r>
              <a:rPr lang="en-US" sz="1875" dirty="0">
                <a:latin typeface="Arial"/>
                <a:cs typeface="Arial"/>
              </a:rPr>
              <a:t>and quantity to </a:t>
            </a:r>
            <a:r>
              <a:rPr lang="en-US" sz="1875" dirty="0" smtClean="0">
                <a:latin typeface="Arial"/>
                <a:cs typeface="Arial"/>
              </a:rPr>
              <a:t>fall.</a:t>
            </a:r>
            <a:endParaRPr lang="en-US" sz="1875" dirty="0">
              <a:latin typeface="Arial"/>
              <a:cs typeface="Arial"/>
            </a:endParaRPr>
          </a:p>
        </p:txBody>
      </p:sp>
      <p:pic>
        <p:nvPicPr>
          <p:cNvPr id="860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2400" y="1084263"/>
            <a:ext cx="1485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p:cNvSpPr txBox="1">
            <a:spLocks/>
          </p:cNvSpPr>
          <p:nvPr/>
        </p:nvSpPr>
        <p:spPr>
          <a:xfrm>
            <a:off x="609600" y="292100"/>
            <a:ext cx="10972800" cy="764332"/>
          </a:xfrm>
          <a:prstGeom prst="rect">
            <a:avLst/>
          </a:prstGeom>
        </p:spPr>
        <p:txBody>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lvl="0">
              <a:spcBef>
                <a:spcPct val="20000"/>
              </a:spcBef>
              <a:spcAft>
                <a:spcPts val="0"/>
              </a:spcAft>
              <a:buClr>
                <a:srgbClr val="FFCC00"/>
              </a:buClr>
              <a:buSzPct val="120000"/>
            </a:pPr>
            <a:r>
              <a:rPr lang="en-IE" sz="28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Comparison: What </a:t>
            </a:r>
            <a:r>
              <a:rPr lang="en-IE"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will be the effect on revenue of </a:t>
            </a:r>
            <a:r>
              <a:rPr lang="en-IE" sz="28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 tax on food?</a:t>
            </a:r>
            <a:endParaRPr lang="en-IE" sz="2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Oval 40"/>
          <p:cNvSpPr>
            <a:spLocks noChangeArrowheads="1"/>
          </p:cNvSpPr>
          <p:nvPr/>
        </p:nvSpPr>
        <p:spPr bwMode="auto">
          <a:xfrm>
            <a:off x="6957832" y="3945267"/>
            <a:ext cx="104797" cy="103584"/>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57315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0987">
                                            <p:txEl>
                                              <p:pRg st="0" end="0"/>
                                            </p:txEl>
                                          </p:spTgt>
                                        </p:tgtEl>
                                        <p:attrNameLst>
                                          <p:attrName>style.visibility</p:attrName>
                                        </p:attrNameLst>
                                      </p:cBhvr>
                                      <p:to>
                                        <p:strVal val="visible"/>
                                      </p:to>
                                    </p:set>
                                    <p:animEffect transition="in" filter="wipe(left)">
                                      <p:cBhvr>
                                        <p:cTn id="7" dur="500"/>
                                        <p:tgtEl>
                                          <p:spTgt spid="210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0988">
                                            <p:txEl>
                                              <p:pRg st="0" end="0"/>
                                            </p:txEl>
                                          </p:spTgt>
                                        </p:tgtEl>
                                        <p:attrNameLst>
                                          <p:attrName>style.visibility</p:attrName>
                                        </p:attrNameLst>
                                      </p:cBhvr>
                                      <p:to>
                                        <p:strVal val="visible"/>
                                      </p:to>
                                    </p:set>
                                    <p:animEffect transition="in" filter="wipe(left)">
                                      <p:cBhvr>
                                        <p:cTn id="12" dur="500"/>
                                        <p:tgtEl>
                                          <p:spTgt spid="2109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0988">
                                            <p:txEl>
                                              <p:pRg st="1" end="1"/>
                                            </p:txEl>
                                          </p:spTgt>
                                        </p:tgtEl>
                                        <p:attrNameLst>
                                          <p:attrName>style.visibility</p:attrName>
                                        </p:attrNameLst>
                                      </p:cBhvr>
                                      <p:to>
                                        <p:strVal val="visible"/>
                                      </p:to>
                                    </p:set>
                                    <p:animEffect transition="in" filter="wipe(left)">
                                      <p:cBhvr>
                                        <p:cTn id="17" dur="500"/>
                                        <p:tgtEl>
                                          <p:spTgt spid="2109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0988">
                                            <p:txEl>
                                              <p:pRg st="2" end="2"/>
                                            </p:txEl>
                                          </p:spTgt>
                                        </p:tgtEl>
                                        <p:attrNameLst>
                                          <p:attrName>style.visibility</p:attrName>
                                        </p:attrNameLst>
                                      </p:cBhvr>
                                      <p:to>
                                        <p:strVal val="visible"/>
                                      </p:to>
                                    </p:set>
                                    <p:animEffect transition="in" filter="wipe(left)">
                                      <p:cBhvr>
                                        <p:cTn id="22" dur="500"/>
                                        <p:tgtEl>
                                          <p:spTgt spid="21098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0988">
                                            <p:txEl>
                                              <p:pRg st="3" end="3"/>
                                            </p:txEl>
                                          </p:spTgt>
                                        </p:tgtEl>
                                        <p:attrNameLst>
                                          <p:attrName>style.visibility</p:attrName>
                                        </p:attrNameLst>
                                      </p:cBhvr>
                                      <p:to>
                                        <p:strVal val="visible"/>
                                      </p:to>
                                    </p:set>
                                    <p:animEffect transition="in" filter="wipe(left)">
                                      <p:cBhvr>
                                        <p:cTn id="27" dur="500"/>
                                        <p:tgtEl>
                                          <p:spTgt spid="21098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0991"/>
                                        </p:tgtEl>
                                        <p:attrNameLst>
                                          <p:attrName>style.visibility</p:attrName>
                                        </p:attrNameLst>
                                      </p:cBhvr>
                                      <p:to>
                                        <p:strVal val="visible"/>
                                      </p:to>
                                    </p:set>
                                    <p:animEffect transition="in" filter="fade">
                                      <p:cBhvr>
                                        <p:cTn id="32" dur="500"/>
                                        <p:tgtEl>
                                          <p:spTgt spid="2109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0989">
                                            <p:txEl>
                                              <p:pRg st="0" end="0"/>
                                            </p:txEl>
                                          </p:spTgt>
                                        </p:tgtEl>
                                        <p:attrNameLst>
                                          <p:attrName>style.visibility</p:attrName>
                                        </p:attrNameLst>
                                      </p:cBhvr>
                                      <p:to>
                                        <p:strVal val="visible"/>
                                      </p:to>
                                    </p:set>
                                    <p:animEffect transition="in" filter="wipe(left)">
                                      <p:cBhvr>
                                        <p:cTn id="37" dur="500"/>
                                        <p:tgtEl>
                                          <p:spTgt spid="21098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0989">
                                            <p:txEl>
                                              <p:pRg st="1" end="1"/>
                                            </p:txEl>
                                          </p:spTgt>
                                        </p:tgtEl>
                                        <p:attrNameLst>
                                          <p:attrName>style.visibility</p:attrName>
                                        </p:attrNameLst>
                                      </p:cBhvr>
                                      <p:to>
                                        <p:strVal val="visible"/>
                                      </p:to>
                                    </p:set>
                                    <p:animEffect transition="in" filter="wipe(left)">
                                      <p:cBhvr>
                                        <p:cTn id="42" dur="500"/>
                                        <p:tgtEl>
                                          <p:spTgt spid="210989">
                                            <p:txEl>
                                              <p:pRg st="1" end="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10979"/>
                                        </p:tgtEl>
                                        <p:attrNameLst>
                                          <p:attrName>style.visibility</p:attrName>
                                        </p:attrNameLst>
                                      </p:cBhvr>
                                      <p:to>
                                        <p:strVal val="visible"/>
                                      </p:to>
                                    </p:set>
                                    <p:anim calcmode="lin" valueType="num">
                                      <p:cBhvr>
                                        <p:cTn id="47" dur="500" fill="hold"/>
                                        <p:tgtEl>
                                          <p:spTgt spid="210979"/>
                                        </p:tgtEl>
                                        <p:attrNameLst>
                                          <p:attrName>ppt_x</p:attrName>
                                        </p:attrNameLst>
                                      </p:cBhvr>
                                      <p:tavLst>
                                        <p:tav tm="0">
                                          <p:val>
                                            <p:strVal val="#ppt_x-#ppt_w/2"/>
                                          </p:val>
                                        </p:tav>
                                        <p:tav tm="100000">
                                          <p:val>
                                            <p:strVal val="#ppt_x"/>
                                          </p:val>
                                        </p:tav>
                                      </p:tavLst>
                                    </p:anim>
                                    <p:anim calcmode="lin" valueType="num">
                                      <p:cBhvr>
                                        <p:cTn id="48" dur="500" fill="hold"/>
                                        <p:tgtEl>
                                          <p:spTgt spid="210979"/>
                                        </p:tgtEl>
                                        <p:attrNameLst>
                                          <p:attrName>ppt_y</p:attrName>
                                        </p:attrNameLst>
                                      </p:cBhvr>
                                      <p:tavLst>
                                        <p:tav tm="0">
                                          <p:val>
                                            <p:strVal val="#ppt_y"/>
                                          </p:val>
                                        </p:tav>
                                        <p:tav tm="100000">
                                          <p:val>
                                            <p:strVal val="#ppt_y"/>
                                          </p:val>
                                        </p:tav>
                                      </p:tavLst>
                                    </p:anim>
                                    <p:anim calcmode="lin" valueType="num">
                                      <p:cBhvr>
                                        <p:cTn id="49" dur="500" fill="hold"/>
                                        <p:tgtEl>
                                          <p:spTgt spid="210979"/>
                                        </p:tgtEl>
                                        <p:attrNameLst>
                                          <p:attrName>ppt_w</p:attrName>
                                        </p:attrNameLst>
                                      </p:cBhvr>
                                      <p:tavLst>
                                        <p:tav tm="0">
                                          <p:val>
                                            <p:fltVal val="0"/>
                                          </p:val>
                                        </p:tav>
                                        <p:tav tm="100000">
                                          <p:val>
                                            <p:strVal val="#ppt_w"/>
                                          </p:val>
                                        </p:tav>
                                      </p:tavLst>
                                    </p:anim>
                                    <p:anim calcmode="lin" valueType="num">
                                      <p:cBhvr>
                                        <p:cTn id="50" dur="500" fill="hold"/>
                                        <p:tgtEl>
                                          <p:spTgt spid="210979"/>
                                        </p:tgtEl>
                                        <p:attrNameLst>
                                          <p:attrName>ppt_h</p:attrName>
                                        </p:attrNameLst>
                                      </p:cBhvr>
                                      <p:tavLst>
                                        <p:tav tm="0">
                                          <p:val>
                                            <p:strVal val="#ppt_h"/>
                                          </p:val>
                                        </p:tav>
                                        <p:tav tm="100000">
                                          <p:val>
                                            <p:strVal val="#ppt_h"/>
                                          </p:val>
                                        </p:tav>
                                      </p:tavLst>
                                    </p:anim>
                                  </p:childTnLst>
                                </p:cTn>
                              </p:par>
                            </p:childTnLst>
                          </p:cTn>
                        </p:par>
                        <p:par>
                          <p:cTn id="51" fill="hold" nodeType="afterGroup">
                            <p:stCondLst>
                              <p:cond delay="500"/>
                            </p:stCondLst>
                            <p:childTnLst>
                              <p:par>
                                <p:cTn id="52" presetID="18" presetClass="entr" presetSubtype="1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strips(downLeft)">
                                      <p:cBhvr>
                                        <p:cTn id="54" dur="500"/>
                                        <p:tgtEl>
                                          <p:spTgt spid="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0992"/>
                                        </p:tgtEl>
                                        <p:attrNameLst>
                                          <p:attrName>style.visibility</p:attrName>
                                        </p:attrNameLst>
                                      </p:cBhvr>
                                      <p:to>
                                        <p:strVal val="visible"/>
                                      </p:to>
                                    </p:set>
                                    <p:animEffect transition="in" filter="fade">
                                      <p:cBhvr>
                                        <p:cTn id="59" dur="500"/>
                                        <p:tgtEl>
                                          <p:spTgt spid="210992"/>
                                        </p:tgtEl>
                                      </p:cBhvr>
                                    </p:animEffect>
                                  </p:childTnLst>
                                </p:cTn>
                              </p:par>
                              <p:par>
                                <p:cTn id="60" presetID="10" presetClass="exit" presetSubtype="0" fill="hold" nodeType="withEffect">
                                  <p:stCondLst>
                                    <p:cond delay="0"/>
                                  </p:stCondLst>
                                  <p:childTnLst>
                                    <p:animEffect transition="out" filter="fade">
                                      <p:cBhvr>
                                        <p:cTn id="61" dur="500"/>
                                        <p:tgtEl>
                                          <p:spTgt spid="210979"/>
                                        </p:tgtEl>
                                      </p:cBhvr>
                                    </p:animEffect>
                                    <p:set>
                                      <p:cBhvr>
                                        <p:cTn id="62" dur="1" fill="hold">
                                          <p:stCondLst>
                                            <p:cond delay="499"/>
                                          </p:stCondLst>
                                        </p:cTn>
                                        <p:tgtEl>
                                          <p:spTgt spid="210979"/>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0990">
                                            <p:txEl>
                                              <p:pRg st="0" end="0"/>
                                            </p:txEl>
                                          </p:spTgt>
                                        </p:tgtEl>
                                        <p:attrNameLst>
                                          <p:attrName>style.visibility</p:attrName>
                                        </p:attrNameLst>
                                      </p:cBhvr>
                                      <p:to>
                                        <p:strVal val="visible"/>
                                      </p:to>
                                    </p:set>
                                    <p:animEffect transition="in" filter="wipe(left)">
                                      <p:cBhvr>
                                        <p:cTn id="67" dur="500"/>
                                        <p:tgtEl>
                                          <p:spTgt spid="210990">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0990">
                                            <p:txEl>
                                              <p:pRg st="1" end="1"/>
                                            </p:txEl>
                                          </p:spTgt>
                                        </p:tgtEl>
                                        <p:attrNameLst>
                                          <p:attrName>style.visibility</p:attrName>
                                        </p:attrNameLst>
                                      </p:cBhvr>
                                      <p:to>
                                        <p:strVal val="visible"/>
                                      </p:to>
                                    </p:set>
                                    <p:animEffect transition="in" filter="wipe(left)">
                                      <p:cBhvr>
                                        <p:cTn id="72" dur="500"/>
                                        <p:tgtEl>
                                          <p:spTgt spid="210990">
                                            <p:txEl>
                                              <p:pRg st="1" end="1"/>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8" presetClass="entr" presetSubtype="12"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strips(downLeft)">
                                      <p:cBhvr>
                                        <p:cTn id="7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88" grpId="0" build="p"/>
      <p:bldP spid="210991" grpId="0" animBg="1"/>
      <p:bldP spid="210989" grpId="0" build="p"/>
      <p:bldP spid="210992" grpId="0" animBg="1"/>
      <p:bldP spid="210987" grpId="0" build="p" bldLvl="5"/>
      <p:bldP spid="210990" grpId="0" build="p"/>
    </p:bldLst>
  </p:timing>
</p:sld>
</file>

<file path=ppt/theme/theme1.xml><?xml version="1.0" encoding="utf-8"?>
<a:theme xmlns:a="http://schemas.openxmlformats.org/drawingml/2006/main" name="1_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1898</Words>
  <Application>Microsoft Office PowerPoint</Application>
  <PresentationFormat>Widescreen</PresentationFormat>
  <Paragraphs>335</Paragraphs>
  <Slides>25</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Tahoma</vt:lpstr>
      <vt:lpstr>Times New Roman</vt:lpstr>
      <vt:lpstr>Wingdings</vt:lpstr>
      <vt:lpstr>1_Ocean</vt:lpstr>
      <vt:lpstr>Ocean</vt:lpstr>
      <vt:lpstr>PowerPoint Presentation</vt:lpstr>
      <vt:lpstr>Microeconomics</vt:lpstr>
      <vt:lpstr>Tutorial Questions</vt:lpstr>
      <vt:lpstr>Are the price elasticities of demand &amp; supply for hotel rooms likely to be elastic or inelastic?</vt:lpstr>
      <vt:lpstr>What determines demand/supply?</vt:lpstr>
      <vt:lpstr>What determines demand/supply?</vt:lpstr>
      <vt:lpstr>Using Demand/Supply Model: Procedure</vt:lpstr>
      <vt:lpstr>PowerPoint Presentation</vt:lpstr>
      <vt:lpstr>PowerPoint Presentation</vt:lpstr>
      <vt:lpstr>PowerPoint Presentation</vt:lpstr>
      <vt:lpstr>PowerPoint Presentation</vt:lpstr>
      <vt:lpstr>PowerPoint Presentation</vt:lpstr>
      <vt:lpstr>The Effects of a Tax</vt:lpstr>
      <vt:lpstr>The Effects of a Tax</vt:lpstr>
      <vt:lpstr>The Effects of a Tax</vt:lpstr>
      <vt:lpstr>The Effects of a Tax</vt:lpstr>
      <vt:lpstr>The Effects of a Tax</vt:lpstr>
      <vt:lpstr>The Effects of a Tax</vt:lpstr>
      <vt:lpstr>About the Deadweight Loss</vt:lpstr>
      <vt:lpstr>What Determines the Size of the DWL?</vt:lpstr>
      <vt:lpstr>DWL and the Elasticity of Supply</vt:lpstr>
      <vt:lpstr>DWL and the Elasticity of Supply</vt:lpstr>
      <vt:lpstr>DWL and the Elasticity of Demand</vt:lpstr>
      <vt:lpstr>DWL and the Elasticity of Demand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Weir</dc:creator>
  <cp:lastModifiedBy>Stephen Weir</cp:lastModifiedBy>
  <cp:revision>27</cp:revision>
  <dcterms:created xsi:type="dcterms:W3CDTF">2022-04-25T14:45:02Z</dcterms:created>
  <dcterms:modified xsi:type="dcterms:W3CDTF">2022-05-04T12:29:42Z</dcterms:modified>
</cp:coreProperties>
</file>